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38" r:id="rId3"/>
    <p:sldId id="337" r:id="rId4"/>
    <p:sldId id="339" r:id="rId5"/>
    <p:sldId id="340" r:id="rId6"/>
    <p:sldId id="257" r:id="rId7"/>
    <p:sldId id="258" r:id="rId8"/>
    <p:sldId id="346" r:id="rId9"/>
    <p:sldId id="550" r:id="rId10"/>
    <p:sldId id="347" r:id="rId11"/>
    <p:sldId id="573" r:id="rId12"/>
    <p:sldId id="574" r:id="rId13"/>
    <p:sldId id="575" r:id="rId14"/>
    <p:sldId id="576" r:id="rId15"/>
    <p:sldId id="577" r:id="rId16"/>
    <p:sldId id="578" r:id="rId17"/>
    <p:sldId id="579" r:id="rId18"/>
    <p:sldId id="580" r:id="rId19"/>
    <p:sldId id="549" r:id="rId20"/>
    <p:sldId id="341" r:id="rId21"/>
    <p:sldId id="342" r:id="rId22"/>
    <p:sldId id="343" r:id="rId23"/>
    <p:sldId id="348" r:id="rId24"/>
    <p:sldId id="349" r:id="rId25"/>
    <p:sldId id="386" r:id="rId26"/>
    <p:sldId id="355" r:id="rId27"/>
    <p:sldId id="357" r:id="rId28"/>
    <p:sldId id="356" r:id="rId29"/>
    <p:sldId id="358" r:id="rId30"/>
    <p:sldId id="383" r:id="rId31"/>
    <p:sldId id="384" r:id="rId32"/>
    <p:sldId id="359" r:id="rId33"/>
    <p:sldId id="385" r:id="rId34"/>
    <p:sldId id="387" r:id="rId35"/>
    <p:sldId id="552" r:id="rId36"/>
    <p:sldId id="553" r:id="rId37"/>
    <p:sldId id="554" r:id="rId38"/>
    <p:sldId id="555" r:id="rId39"/>
    <p:sldId id="556" r:id="rId40"/>
    <p:sldId id="557" r:id="rId41"/>
    <p:sldId id="558" r:id="rId42"/>
    <p:sldId id="559" r:id="rId43"/>
    <p:sldId id="560" r:id="rId44"/>
    <p:sldId id="561" r:id="rId45"/>
    <p:sldId id="562" r:id="rId46"/>
    <p:sldId id="563" r:id="rId47"/>
    <p:sldId id="564" r:id="rId48"/>
    <p:sldId id="565" r:id="rId49"/>
    <p:sldId id="566" r:id="rId50"/>
    <p:sldId id="567" r:id="rId51"/>
    <p:sldId id="568" r:id="rId52"/>
    <p:sldId id="569" r:id="rId53"/>
    <p:sldId id="570" r:id="rId54"/>
    <p:sldId id="571" r:id="rId55"/>
    <p:sldId id="572" r:id="rId56"/>
    <p:sldId id="361" r:id="rId57"/>
    <p:sldId id="362" r:id="rId58"/>
    <p:sldId id="363" r:id="rId59"/>
    <p:sldId id="388" r:id="rId60"/>
    <p:sldId id="364" r:id="rId61"/>
    <p:sldId id="367" r:id="rId62"/>
    <p:sldId id="265" r:id="rId63"/>
    <p:sldId id="369" r:id="rId64"/>
    <p:sldId id="389" r:id="rId65"/>
    <p:sldId id="390" r:id="rId66"/>
    <p:sldId id="391" r:id="rId67"/>
    <p:sldId id="372" r:id="rId68"/>
    <p:sldId id="374" r:id="rId69"/>
    <p:sldId id="375" r:id="rId70"/>
    <p:sldId id="392" r:id="rId71"/>
    <p:sldId id="376" r:id="rId72"/>
    <p:sldId id="377" r:id="rId73"/>
    <p:sldId id="378" r:id="rId74"/>
    <p:sldId id="379" r:id="rId75"/>
    <p:sldId id="380" r:id="rId76"/>
    <p:sldId id="381" r:id="rId77"/>
    <p:sldId id="382" r:id="rId78"/>
    <p:sldId id="393" r:id="rId79"/>
    <p:sldId id="582" r:id="rId80"/>
    <p:sldId id="583" r:id="rId81"/>
    <p:sldId id="394" r:id="rId82"/>
    <p:sldId id="395" r:id="rId83"/>
    <p:sldId id="396" r:id="rId84"/>
    <p:sldId id="397" r:id="rId85"/>
    <p:sldId id="530" r:id="rId86"/>
    <p:sldId id="531" r:id="rId87"/>
    <p:sldId id="532" r:id="rId88"/>
    <p:sldId id="533" r:id="rId89"/>
    <p:sldId id="534" r:id="rId90"/>
    <p:sldId id="535" r:id="rId91"/>
    <p:sldId id="536" r:id="rId92"/>
    <p:sldId id="537" r:id="rId93"/>
    <p:sldId id="538" r:id="rId94"/>
    <p:sldId id="539" r:id="rId95"/>
    <p:sldId id="540" r:id="rId96"/>
    <p:sldId id="541" r:id="rId97"/>
    <p:sldId id="542" r:id="rId98"/>
    <p:sldId id="543" r:id="rId99"/>
    <p:sldId id="544" r:id="rId100"/>
    <p:sldId id="545" r:id="rId101"/>
    <p:sldId id="546" r:id="rId102"/>
    <p:sldId id="547" r:id="rId103"/>
    <p:sldId id="548" r:id="rId104"/>
    <p:sldId id="529" r:id="rId105"/>
    <p:sldId id="259" r:id="rId106"/>
    <p:sldId id="260" r:id="rId107"/>
    <p:sldId id="261" r:id="rId108"/>
    <p:sldId id="277" r:id="rId109"/>
    <p:sldId id="264" r:id="rId110"/>
    <p:sldId id="266" r:id="rId111"/>
    <p:sldId id="262" r:id="rId112"/>
    <p:sldId id="263" r:id="rId113"/>
    <p:sldId id="289" r:id="rId114"/>
    <p:sldId id="267" r:id="rId115"/>
    <p:sldId id="268" r:id="rId116"/>
    <p:sldId id="269" r:id="rId117"/>
    <p:sldId id="270" r:id="rId118"/>
    <p:sldId id="271" r:id="rId119"/>
    <p:sldId id="272" r:id="rId120"/>
    <p:sldId id="273" r:id="rId121"/>
    <p:sldId id="274" r:id="rId122"/>
    <p:sldId id="280" r:id="rId123"/>
    <p:sldId id="275" r:id="rId124"/>
    <p:sldId id="276" r:id="rId125"/>
    <p:sldId id="278" r:id="rId126"/>
    <p:sldId id="279" r:id="rId127"/>
    <p:sldId id="281" r:id="rId128"/>
    <p:sldId id="284" r:id="rId129"/>
    <p:sldId id="290" r:id="rId130"/>
    <p:sldId id="282" r:id="rId131"/>
    <p:sldId id="292" r:id="rId132"/>
    <p:sldId id="293" r:id="rId133"/>
    <p:sldId id="291" r:id="rId134"/>
    <p:sldId id="288" r:id="rId135"/>
    <p:sldId id="283" r:id="rId136"/>
    <p:sldId id="296" r:id="rId137"/>
    <p:sldId id="294" r:id="rId138"/>
    <p:sldId id="295" r:id="rId139"/>
    <p:sldId id="297" r:id="rId140"/>
    <p:sldId id="285" r:id="rId141"/>
    <p:sldId id="286" r:id="rId142"/>
    <p:sldId id="287" r:id="rId143"/>
    <p:sldId id="335" r:id="rId144"/>
    <p:sldId id="336" r:id="rId145"/>
    <p:sldId id="331" r:id="rId146"/>
    <p:sldId id="332" r:id="rId147"/>
    <p:sldId id="333" r:id="rId148"/>
    <p:sldId id="334" r:id="rId149"/>
    <p:sldId id="344" r:id="rId150"/>
    <p:sldId id="345" r:id="rId151"/>
    <p:sldId id="581" r:id="rId1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theme" Target="theme/theme1.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tableStyles" Target="tableStyle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presProps" Target="pres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viewProps" Target="viewProps.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tif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3" name="Line 5"/>
          <p:cNvSpPr>
            <a:spLocks noChangeShapeType="1"/>
          </p:cNvSpPr>
          <p:nvPr/>
        </p:nvSpPr>
        <p:spPr bwMode="auto">
          <a:xfrm>
            <a:off x="951775" y="3790167"/>
            <a:ext cx="10266171" cy="0"/>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AU" sz="1800" dirty="0"/>
          </a:p>
        </p:txBody>
      </p:sp>
      <p:pic>
        <p:nvPicPr>
          <p:cNvPr id="5" name="Picture 4" descr="Creative Commons Licenc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7020" y="6192776"/>
            <a:ext cx="1117600" cy="29527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bwMode="auto">
          <a:xfrm>
            <a:off x="623392" y="1556792"/>
            <a:ext cx="11137237" cy="144016"/>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A" sz="1800" b="0" i="0" u="none" strike="noStrike" cap="none" normalizeH="0" baseline="0">
              <a:ln>
                <a:noFill/>
              </a:ln>
              <a:solidFill>
                <a:schemeClr val="tx1"/>
              </a:solidFill>
              <a:effectLst/>
              <a:latin typeface="Arial" charset="0"/>
            </a:endParaRPr>
          </a:p>
        </p:txBody>
      </p:sp>
      <p:sp>
        <p:nvSpPr>
          <p:cNvPr id="2" name="Title 1"/>
          <p:cNvSpPr>
            <a:spLocks noGrp="1"/>
          </p:cNvSpPr>
          <p:nvPr>
            <p:ph type="title"/>
          </p:nvPr>
        </p:nvSpPr>
        <p:spPr>
          <a:xfrm>
            <a:off x="1679510" y="836712"/>
            <a:ext cx="8832981" cy="2592288"/>
          </a:xfrm>
        </p:spPr>
        <p:txBody>
          <a:bodyPr/>
          <a:lstStyle>
            <a:lvl1pPr algn="ctr">
              <a:defRPr sz="5600"/>
            </a:lvl1pPr>
          </a:lstStyle>
          <a:p>
            <a:r>
              <a:rPr lang="en-US"/>
              <a:t>Click to edit Master title style</a:t>
            </a:r>
            <a:endParaRPr lang="en-CA" dirty="0"/>
          </a:p>
        </p:txBody>
      </p:sp>
      <p:sp>
        <p:nvSpPr>
          <p:cNvPr id="11" name="Rectangle 10"/>
          <p:cNvSpPr/>
          <p:nvPr/>
        </p:nvSpPr>
        <p:spPr bwMode="auto">
          <a:xfrm>
            <a:off x="10800523" y="5717758"/>
            <a:ext cx="1056117" cy="792088"/>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A" sz="1800" b="0" i="0" u="none" strike="noStrike" cap="none" normalizeH="0" baseline="0">
              <a:ln>
                <a:noFill/>
              </a:ln>
              <a:solidFill>
                <a:schemeClr val="tx1"/>
              </a:solidFill>
              <a:effectLst/>
              <a:latin typeface="Arial" charset="0"/>
            </a:endParaRPr>
          </a:p>
        </p:txBody>
      </p:sp>
      <p:sp>
        <p:nvSpPr>
          <p:cNvPr id="4" name="Rectangle 7"/>
          <p:cNvSpPr>
            <a:spLocks noGrp="1" noChangeArrowheads="1"/>
          </p:cNvSpPr>
          <p:nvPr>
            <p:ph type="subTitle" idx="1"/>
          </p:nvPr>
        </p:nvSpPr>
        <p:spPr>
          <a:xfrm>
            <a:off x="1828800" y="3962400"/>
            <a:ext cx="8534400" cy="1873250"/>
          </a:xfrm>
        </p:spPr>
        <p:txBody>
          <a:bodyPr/>
          <a:lstStyle>
            <a:lvl1pPr marL="0" indent="0" algn="ctr">
              <a:buFont typeface="Wingdings" pitchFamily="2" charset="2"/>
              <a:buNone/>
              <a:defRPr sz="3000"/>
            </a:lvl1pPr>
          </a:lstStyle>
          <a:p>
            <a:pPr lvl="0"/>
            <a:r>
              <a:rPr lang="en-US" noProof="0"/>
              <a:t>Click to edit Master subtitle style</a:t>
            </a:r>
            <a:endParaRPr lang="en-US" noProof="0" dirty="0"/>
          </a:p>
        </p:txBody>
      </p:sp>
      <p:pic>
        <p:nvPicPr>
          <p:cNvPr id="8" name="Picture 7">
            <a:extLst>
              <a:ext uri="{FF2B5EF4-FFF2-40B4-BE49-F238E27FC236}">
                <a16:creationId xmlns:a16="http://schemas.microsoft.com/office/drawing/2014/main" id="{5F767FDC-2EA0-45F5-899F-D622FE4B000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2824" y="0"/>
            <a:ext cx="1805991" cy="1395538"/>
          </a:xfrm>
          <a:prstGeom prst="rect">
            <a:avLst/>
          </a:prstGeom>
        </p:spPr>
      </p:pic>
    </p:spTree>
    <p:extLst>
      <p:ext uri="{BB962C8B-B14F-4D97-AF65-F5344CB8AC3E}">
        <p14:creationId xmlns:p14="http://schemas.microsoft.com/office/powerpoint/2010/main" val="20100227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5" name="Rectangle 4"/>
          <p:cNvSpPr/>
          <p:nvPr/>
        </p:nvSpPr>
        <p:spPr bwMode="auto">
          <a:xfrm>
            <a:off x="10502159" y="5565993"/>
            <a:ext cx="1344149" cy="93610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A" sz="1800" b="0" i="0" u="none" strike="noStrike" cap="none" normalizeH="0" baseline="0" dirty="0">
              <a:ln>
                <a:noFill/>
              </a:ln>
              <a:solidFill>
                <a:schemeClr val="tx1"/>
              </a:solidFill>
              <a:effectLst/>
              <a:latin typeface="Arial" charset="0"/>
            </a:endParaRPr>
          </a:p>
        </p:txBody>
      </p:sp>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6" name="Picture 5">
            <a:extLst>
              <a:ext uri="{FF2B5EF4-FFF2-40B4-BE49-F238E27FC236}">
                <a16:creationId xmlns:a16="http://schemas.microsoft.com/office/drawing/2014/main" id="{D32880D1-BF73-42CA-8A10-6D774EB38BA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824" y="0"/>
            <a:ext cx="1805991" cy="1395538"/>
          </a:xfrm>
          <a:prstGeom prst="rect">
            <a:avLst/>
          </a:prstGeom>
        </p:spPr>
      </p:pic>
    </p:spTree>
    <p:extLst>
      <p:ext uri="{BB962C8B-B14F-4D97-AF65-F5344CB8AC3E}">
        <p14:creationId xmlns:p14="http://schemas.microsoft.com/office/powerpoint/2010/main" val="680525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31371" y="332657"/>
            <a:ext cx="8736971" cy="1152128"/>
          </a:xfrm>
        </p:spPr>
        <p:txBody>
          <a:bodyPr anchor="ctr"/>
          <a:lstStyle/>
          <a:p>
            <a:r>
              <a:rPr lang="en-US"/>
              <a:t>Click to edit Master title style</a:t>
            </a:r>
            <a:endParaRPr lang="en-US" dirty="0"/>
          </a:p>
        </p:txBody>
      </p:sp>
      <p:sp>
        <p:nvSpPr>
          <p:cNvPr id="3" name="Content Placeholder 2"/>
          <p:cNvSpPr>
            <a:spLocks noGrp="1"/>
          </p:cNvSpPr>
          <p:nvPr>
            <p:ph idx="1"/>
          </p:nvPr>
        </p:nvSpPr>
        <p:spPr>
          <a:xfrm>
            <a:off x="508000" y="1828800"/>
            <a:ext cx="11176000" cy="46245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p:cNvSpPr>
            <a:spLocks noGrp="1"/>
          </p:cNvSpPr>
          <p:nvPr>
            <p:ph type="sldNum" sz="quarter" idx="4"/>
          </p:nvPr>
        </p:nvSpPr>
        <p:spPr>
          <a:xfrm>
            <a:off x="239349" y="6304236"/>
            <a:ext cx="960107" cy="221109"/>
          </a:xfrm>
          <a:prstGeom prst="rect">
            <a:avLst/>
          </a:prstGeom>
        </p:spPr>
        <p:txBody>
          <a:bodyPr vert="horz" lIns="91440" tIns="45720" rIns="91440" bIns="45720" rtlCol="0" anchor="ctr"/>
          <a:lstStyle>
            <a:lvl1pPr algn="l">
              <a:defRPr sz="1000">
                <a:solidFill>
                  <a:schemeClr val="tx1">
                    <a:tint val="75000"/>
                  </a:schemeClr>
                </a:solidFill>
              </a:defRPr>
            </a:lvl1pPr>
          </a:lstStyle>
          <a:p>
            <a:fld id="{DF890F95-3160-4628-8551-073CE107976F}" type="slidenum">
              <a:rPr lang="en-US" smtClean="0"/>
              <a:t>‹#›</a:t>
            </a:fld>
            <a:endParaRPr lang="en-US"/>
          </a:p>
        </p:txBody>
      </p:sp>
    </p:spTree>
    <p:extLst>
      <p:ext uri="{BB962C8B-B14F-4D97-AF65-F5344CB8AC3E}">
        <p14:creationId xmlns:p14="http://schemas.microsoft.com/office/powerpoint/2010/main" val="528050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8000" y="1772816"/>
            <a:ext cx="5486400" cy="4680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772816"/>
            <a:ext cx="5486400" cy="4680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239349" y="6304236"/>
            <a:ext cx="960107" cy="221109"/>
          </a:xfrm>
          <a:prstGeom prst="rect">
            <a:avLst/>
          </a:prstGeom>
        </p:spPr>
        <p:txBody>
          <a:bodyPr vert="horz" lIns="91440" tIns="45720" rIns="91440" bIns="45720" rtlCol="0" anchor="ctr"/>
          <a:lstStyle>
            <a:lvl1pPr algn="l">
              <a:defRPr sz="1000">
                <a:solidFill>
                  <a:schemeClr val="tx1">
                    <a:tint val="75000"/>
                  </a:schemeClr>
                </a:solidFill>
              </a:defRPr>
            </a:lvl1pPr>
          </a:lstStyle>
          <a:p>
            <a:fld id="{DF890F95-3160-4628-8551-073CE107976F}" type="slidenum">
              <a:rPr lang="en-US" smtClean="0"/>
              <a:t>‹#›</a:t>
            </a:fld>
            <a:endParaRPr lang="en-US"/>
          </a:p>
        </p:txBody>
      </p:sp>
    </p:spTree>
    <p:extLst>
      <p:ext uri="{BB962C8B-B14F-4D97-AF65-F5344CB8AC3E}">
        <p14:creationId xmlns:p14="http://schemas.microsoft.com/office/powerpoint/2010/main" val="3263287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31371" y="332656"/>
            <a:ext cx="8736971" cy="1152128"/>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23392" y="1709118"/>
            <a:ext cx="5386917" cy="639762"/>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358032"/>
            <a:ext cx="5386917" cy="409530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709118"/>
            <a:ext cx="5389033" cy="639762"/>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358032"/>
            <a:ext cx="5389033" cy="409530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p:cNvSpPr>
            <a:spLocks noGrp="1"/>
          </p:cNvSpPr>
          <p:nvPr>
            <p:ph type="sldNum" sz="quarter" idx="10"/>
          </p:nvPr>
        </p:nvSpPr>
        <p:spPr>
          <a:xfrm>
            <a:off x="239349" y="6304236"/>
            <a:ext cx="960107" cy="221109"/>
          </a:xfrm>
          <a:prstGeom prst="rect">
            <a:avLst/>
          </a:prstGeom>
        </p:spPr>
        <p:txBody>
          <a:bodyPr vert="horz" lIns="91440" tIns="45720" rIns="91440" bIns="45720" rtlCol="0" anchor="ctr"/>
          <a:lstStyle>
            <a:lvl1pPr algn="l">
              <a:defRPr sz="1000">
                <a:solidFill>
                  <a:schemeClr val="tx1">
                    <a:tint val="75000"/>
                  </a:schemeClr>
                </a:solidFill>
              </a:defRPr>
            </a:lvl1pPr>
          </a:lstStyle>
          <a:p>
            <a:fld id="{DF890F95-3160-4628-8551-073CE107976F}" type="slidenum">
              <a:rPr lang="en-US" smtClean="0"/>
              <a:t>‹#›</a:t>
            </a:fld>
            <a:endParaRPr lang="en-US"/>
          </a:p>
        </p:txBody>
      </p:sp>
    </p:spTree>
    <p:extLst>
      <p:ext uri="{BB962C8B-B14F-4D97-AF65-F5344CB8AC3E}">
        <p14:creationId xmlns:p14="http://schemas.microsoft.com/office/powerpoint/2010/main" val="1287092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5"/>
          <p:cNvSpPr>
            <a:spLocks noGrp="1"/>
          </p:cNvSpPr>
          <p:nvPr>
            <p:ph type="sldNum" sz="quarter" idx="4"/>
          </p:nvPr>
        </p:nvSpPr>
        <p:spPr>
          <a:xfrm>
            <a:off x="239349" y="6304236"/>
            <a:ext cx="960107" cy="221109"/>
          </a:xfrm>
          <a:prstGeom prst="rect">
            <a:avLst/>
          </a:prstGeom>
        </p:spPr>
        <p:txBody>
          <a:bodyPr vert="horz" lIns="91440" tIns="45720" rIns="91440" bIns="45720" rtlCol="0" anchor="ctr"/>
          <a:lstStyle>
            <a:lvl1pPr algn="l">
              <a:defRPr sz="1000">
                <a:solidFill>
                  <a:schemeClr val="tx1">
                    <a:tint val="75000"/>
                  </a:schemeClr>
                </a:solidFill>
              </a:defRPr>
            </a:lvl1pPr>
          </a:lstStyle>
          <a:p>
            <a:fld id="{DF890F95-3160-4628-8551-073CE107976F}" type="slidenum">
              <a:rPr lang="en-US" smtClean="0"/>
              <a:t>‹#›</a:t>
            </a:fld>
            <a:endParaRPr lang="en-US"/>
          </a:p>
        </p:txBody>
      </p:sp>
    </p:spTree>
    <p:extLst>
      <p:ext uri="{BB962C8B-B14F-4D97-AF65-F5344CB8AC3E}">
        <p14:creationId xmlns:p14="http://schemas.microsoft.com/office/powerpoint/2010/main" val="1374380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3" name="Rectangle 2"/>
          <p:cNvSpPr/>
          <p:nvPr/>
        </p:nvSpPr>
        <p:spPr bwMode="auto">
          <a:xfrm>
            <a:off x="431371" y="252899"/>
            <a:ext cx="11425269" cy="6264696"/>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A" sz="180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239349" y="6304236"/>
            <a:ext cx="960107" cy="221109"/>
          </a:xfrm>
          <a:prstGeom prst="rect">
            <a:avLst/>
          </a:prstGeom>
        </p:spPr>
        <p:txBody>
          <a:bodyPr vert="horz" lIns="91440" tIns="45720" rIns="91440" bIns="45720" rtlCol="0" anchor="ctr"/>
          <a:lstStyle>
            <a:lvl1pPr algn="l">
              <a:defRPr sz="1000">
                <a:solidFill>
                  <a:schemeClr val="tx1">
                    <a:tint val="75000"/>
                  </a:schemeClr>
                </a:solidFill>
              </a:defRPr>
            </a:lvl1pPr>
          </a:lstStyle>
          <a:p>
            <a:fld id="{DF890F95-3160-4628-8551-073CE107976F}" type="slidenum">
              <a:rPr lang="en-US" smtClean="0"/>
              <a:t>‹#›</a:t>
            </a:fld>
            <a:endParaRPr lang="en-US"/>
          </a:p>
        </p:txBody>
      </p:sp>
      <p:sp>
        <p:nvSpPr>
          <p:cNvPr id="4" name="Title 1"/>
          <p:cNvSpPr>
            <a:spLocks noGrp="1"/>
          </p:cNvSpPr>
          <p:nvPr>
            <p:ph type="title"/>
          </p:nvPr>
        </p:nvSpPr>
        <p:spPr>
          <a:xfrm>
            <a:off x="431371" y="332657"/>
            <a:ext cx="8736971" cy="1180142"/>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168650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609600" y="275167"/>
            <a:ext cx="0" cy="1043517"/>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818196" y="274639"/>
            <a:ext cx="10972800" cy="1043103"/>
          </a:xfrm>
        </p:spPr>
        <p:txBody>
          <a:bodyPr>
            <a:noAutofit/>
          </a:bodyPr>
          <a:lstStyle>
            <a:lvl1pPr algn="l">
              <a:defRPr sz="4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819150" y="2036064"/>
            <a:ext cx="10971844" cy="3905389"/>
          </a:xfrm>
        </p:spPr>
        <p:txBody>
          <a:bodyPr>
            <a:noAutofit/>
          </a:bodyPr>
          <a:lstStyle>
            <a:lvl1pPr marL="243834" indent="-243834" algn="l">
              <a:spcBef>
                <a:spcPts val="800"/>
              </a:spcBef>
              <a:spcAft>
                <a:spcPts val="0"/>
              </a:spcAft>
              <a:defRPr sz="3200"/>
            </a:lvl1pPr>
            <a:lvl2pPr>
              <a:spcBef>
                <a:spcPts val="800"/>
              </a:spcBef>
              <a:spcAft>
                <a:spcPts val="0"/>
              </a:spcAft>
              <a:defRPr sz="2667"/>
            </a:lvl2pPr>
            <a:lvl3pPr>
              <a:spcBef>
                <a:spcPts val="800"/>
              </a:spcBef>
              <a:spcAft>
                <a:spcPts val="0"/>
              </a:spcAft>
              <a:defRPr sz="2667"/>
            </a:lvl3pPr>
            <a:lvl4pPr>
              <a:spcBef>
                <a:spcPts val="800"/>
              </a:spcBef>
              <a:spcAft>
                <a:spcPts val="0"/>
              </a:spcAft>
              <a:defRPr sz="2667"/>
            </a:lvl4pPr>
            <a:lvl5pPr>
              <a:spcBef>
                <a:spcPts val="800"/>
              </a:spcBef>
              <a:spcAft>
                <a:spcPts val="0"/>
              </a:spcAft>
              <a:defRPr sz="26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95818" y="6231467"/>
            <a:ext cx="706967" cy="383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1305984" y="6184900"/>
            <a:ext cx="0" cy="510117"/>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10174816" y="6389683"/>
            <a:ext cx="459317"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600201" y="6390217"/>
            <a:ext cx="6040967" cy="211667"/>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10217150" y="6411413"/>
            <a:ext cx="361951" cy="211667"/>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11218025" y="6126518"/>
            <a:ext cx="385652" cy="570093"/>
          </a:xfrm>
          <a:prstGeom prst="rect">
            <a:avLst/>
          </a:prstGeom>
        </p:spPr>
      </p:pic>
    </p:spTree>
    <p:extLst>
      <p:ext uri="{BB962C8B-B14F-4D97-AF65-F5344CB8AC3E}">
        <p14:creationId xmlns:p14="http://schemas.microsoft.com/office/powerpoint/2010/main" val="164517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ChangeArrowheads="1"/>
          </p:cNvSpPr>
          <p:nvPr/>
        </p:nvSpPr>
        <p:spPr bwMode="auto">
          <a:xfrm>
            <a:off x="203200" y="152400"/>
            <a:ext cx="11785600" cy="6477000"/>
          </a:xfrm>
          <a:prstGeom prst="rect">
            <a:avLst/>
          </a:prstGeom>
          <a:solidFill>
            <a:schemeClr val="bg1"/>
          </a:solidFill>
          <a:ln w="44450">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en-US" sz="2400" dirty="0">
              <a:latin typeface="Times New Roman" pitchFamily="18" charset="0"/>
            </a:endParaRPr>
          </a:p>
        </p:txBody>
      </p:sp>
      <p:sp>
        <p:nvSpPr>
          <p:cNvPr id="1027" name="Rectangle 4"/>
          <p:cNvSpPr>
            <a:spLocks noChangeArrowheads="1"/>
          </p:cNvSpPr>
          <p:nvPr/>
        </p:nvSpPr>
        <p:spPr bwMode="blackWhite">
          <a:xfrm>
            <a:off x="309034" y="236539"/>
            <a:ext cx="11571817" cy="6289675"/>
          </a:xfrm>
          <a:prstGeom prst="rect">
            <a:avLst/>
          </a:prstGeom>
          <a:solidFill>
            <a:schemeClr val="bg1"/>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en-US" sz="2400" dirty="0">
              <a:latin typeface="Times New Roman" pitchFamily="18" charset="0"/>
            </a:endParaRPr>
          </a:p>
        </p:txBody>
      </p:sp>
      <p:sp>
        <p:nvSpPr>
          <p:cNvPr id="1028" name="Line 5"/>
          <p:cNvSpPr>
            <a:spLocks noChangeShapeType="1"/>
          </p:cNvSpPr>
          <p:nvPr/>
        </p:nvSpPr>
        <p:spPr bwMode="auto">
          <a:xfrm>
            <a:off x="615951" y="1600200"/>
            <a:ext cx="11061700" cy="0"/>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AU" sz="1800" dirty="0"/>
          </a:p>
        </p:txBody>
      </p:sp>
      <p:sp>
        <p:nvSpPr>
          <p:cNvPr id="1030" name="Rectangle 7"/>
          <p:cNvSpPr>
            <a:spLocks noGrp="1" noChangeArrowheads="1"/>
          </p:cNvSpPr>
          <p:nvPr>
            <p:ph type="body" idx="1"/>
          </p:nvPr>
        </p:nvSpPr>
        <p:spPr bwMode="auto">
          <a:xfrm>
            <a:off x="508000" y="1828800"/>
            <a:ext cx="11176000" cy="4624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31" name="Rectangle 13"/>
          <p:cNvSpPr>
            <a:spLocks noChangeArrowheads="1"/>
          </p:cNvSpPr>
          <p:nvPr/>
        </p:nvSpPr>
        <p:spPr bwMode="auto">
          <a:xfrm>
            <a:off x="-7355" y="6643688"/>
            <a:ext cx="12192000" cy="214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sz="800" b="1" dirty="0"/>
              <a:t>© 2015 HL7 ® Int’l. Licensed</a:t>
            </a:r>
            <a:r>
              <a:rPr lang="en-US" sz="800" b="1" baseline="0" dirty="0"/>
              <a:t> under Creative Commons</a:t>
            </a:r>
            <a:r>
              <a:rPr lang="en-US" sz="800" b="1" dirty="0"/>
              <a:t>. HL7, Health Level Seven, FHIR &amp; flame logo are registered trademarks of Health Level Seven International. Reg. U.S. TM Office.</a:t>
            </a:r>
          </a:p>
        </p:txBody>
      </p:sp>
      <p:pic>
        <p:nvPicPr>
          <p:cNvPr id="9" name="Picture 8"/>
          <p:cNvPicPr>
            <a:picLocks noChangeAspect="1"/>
          </p:cNvPicPr>
          <p:nvPr/>
        </p:nvPicPr>
        <p:blipFill rotWithShape="1">
          <a:blip r:embed="rId10" cstate="print">
            <a:extLst>
              <a:ext uri="{28A0092B-C50C-407E-A947-70E740481C1C}">
                <a14:useLocalDpi xmlns:a14="http://schemas.microsoft.com/office/drawing/2010/main" val="0"/>
              </a:ext>
            </a:extLst>
          </a:blip>
          <a:srcRect l="27071" t="19101" r="26890" b="29814"/>
          <a:stretch/>
        </p:blipFill>
        <p:spPr>
          <a:xfrm>
            <a:off x="9137345" y="260649"/>
            <a:ext cx="2712995" cy="1252151"/>
          </a:xfrm>
          <a:prstGeom prst="rect">
            <a:avLst/>
          </a:prstGeom>
        </p:spPr>
      </p:pic>
      <p:sp>
        <p:nvSpPr>
          <p:cNvPr id="10" name="TextBox 9"/>
          <p:cNvSpPr txBox="1"/>
          <p:nvPr/>
        </p:nvSpPr>
        <p:spPr>
          <a:xfrm>
            <a:off x="11561299" y="759223"/>
            <a:ext cx="384043" cy="276999"/>
          </a:xfrm>
          <a:prstGeom prst="rect">
            <a:avLst/>
          </a:prstGeom>
          <a:noFill/>
        </p:spPr>
        <p:txBody>
          <a:bodyPr wrap="square" rtlCol="0">
            <a:spAutoFit/>
          </a:bodyPr>
          <a:lstStyle/>
          <a:p>
            <a:r>
              <a:rPr lang="en-CA" sz="1200" dirty="0">
                <a:solidFill>
                  <a:srgbClr val="CC3300"/>
                </a:solidFill>
              </a:rPr>
              <a:t>®</a:t>
            </a:r>
          </a:p>
        </p:txBody>
      </p:sp>
      <p:sp>
        <p:nvSpPr>
          <p:cNvPr id="1029" name="Rectangle 6"/>
          <p:cNvSpPr>
            <a:spLocks noGrp="1" noChangeArrowheads="1"/>
          </p:cNvSpPr>
          <p:nvPr>
            <p:ph type="title"/>
          </p:nvPr>
        </p:nvSpPr>
        <p:spPr bwMode="auto">
          <a:xfrm>
            <a:off x="431371" y="332657"/>
            <a:ext cx="8736971" cy="11801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pic>
        <p:nvPicPr>
          <p:cNvPr id="3" name="Picture 2">
            <a:extLst>
              <a:ext uri="{FF2B5EF4-FFF2-40B4-BE49-F238E27FC236}">
                <a16:creationId xmlns:a16="http://schemas.microsoft.com/office/drawing/2014/main" id="{8A09B202-407E-4747-8B81-5E9AB2D4201C}"/>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0799264" y="5716878"/>
            <a:ext cx="1385381" cy="1070522"/>
          </a:xfrm>
          <a:prstGeom prst="rect">
            <a:avLst/>
          </a:prstGeom>
        </p:spPr>
      </p:pic>
    </p:spTree>
    <p:extLst>
      <p:ext uri="{BB962C8B-B14F-4D97-AF65-F5344CB8AC3E}">
        <p14:creationId xmlns:p14="http://schemas.microsoft.com/office/powerpoint/2010/main" val="14615084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xStyles>
    <p:titleStyle>
      <a:lvl1pPr algn="l" rtl="0" eaLnBrk="1" fontAlgn="base" hangingPunct="1">
        <a:lnSpc>
          <a:spcPct val="80000"/>
        </a:lnSpc>
        <a:spcBef>
          <a:spcPct val="0"/>
        </a:spcBef>
        <a:spcAft>
          <a:spcPct val="0"/>
        </a:spcAft>
        <a:defRPr sz="4000">
          <a:solidFill>
            <a:schemeClr val="tx2"/>
          </a:solidFill>
          <a:latin typeface="+mj-lt"/>
          <a:ea typeface="+mj-ea"/>
          <a:cs typeface="+mj-cs"/>
        </a:defRPr>
      </a:lvl1pPr>
      <a:lvl2pPr algn="l" rtl="0" eaLnBrk="1" fontAlgn="base" hangingPunct="1">
        <a:lnSpc>
          <a:spcPct val="80000"/>
        </a:lnSpc>
        <a:spcBef>
          <a:spcPct val="0"/>
        </a:spcBef>
        <a:spcAft>
          <a:spcPct val="0"/>
        </a:spcAft>
        <a:defRPr sz="4000">
          <a:solidFill>
            <a:schemeClr val="tx2"/>
          </a:solidFill>
          <a:latin typeface="Verdana" pitchFamily="34" charset="0"/>
        </a:defRPr>
      </a:lvl2pPr>
      <a:lvl3pPr algn="l" rtl="0" eaLnBrk="1" fontAlgn="base" hangingPunct="1">
        <a:lnSpc>
          <a:spcPct val="80000"/>
        </a:lnSpc>
        <a:spcBef>
          <a:spcPct val="0"/>
        </a:spcBef>
        <a:spcAft>
          <a:spcPct val="0"/>
        </a:spcAft>
        <a:defRPr sz="4000">
          <a:solidFill>
            <a:schemeClr val="tx2"/>
          </a:solidFill>
          <a:latin typeface="Verdana" pitchFamily="34" charset="0"/>
        </a:defRPr>
      </a:lvl3pPr>
      <a:lvl4pPr algn="l" rtl="0" eaLnBrk="1" fontAlgn="base" hangingPunct="1">
        <a:lnSpc>
          <a:spcPct val="80000"/>
        </a:lnSpc>
        <a:spcBef>
          <a:spcPct val="0"/>
        </a:spcBef>
        <a:spcAft>
          <a:spcPct val="0"/>
        </a:spcAft>
        <a:defRPr sz="4000">
          <a:solidFill>
            <a:schemeClr val="tx2"/>
          </a:solidFill>
          <a:latin typeface="Verdana" pitchFamily="34" charset="0"/>
        </a:defRPr>
      </a:lvl4pPr>
      <a:lvl5pPr algn="l" rtl="0" eaLnBrk="1" fontAlgn="base" hangingPunct="1">
        <a:lnSpc>
          <a:spcPct val="80000"/>
        </a:lnSpc>
        <a:spcBef>
          <a:spcPct val="0"/>
        </a:spcBef>
        <a:spcAft>
          <a:spcPct val="0"/>
        </a:spcAft>
        <a:defRPr sz="4000">
          <a:solidFill>
            <a:schemeClr val="tx2"/>
          </a:solidFill>
          <a:latin typeface="Verdana" pitchFamily="34" charset="0"/>
        </a:defRPr>
      </a:lvl5pPr>
      <a:lvl6pPr marL="457200" algn="l" rtl="0" eaLnBrk="1" fontAlgn="base" hangingPunct="1">
        <a:lnSpc>
          <a:spcPct val="80000"/>
        </a:lnSpc>
        <a:spcBef>
          <a:spcPct val="0"/>
        </a:spcBef>
        <a:spcAft>
          <a:spcPct val="0"/>
        </a:spcAft>
        <a:defRPr sz="4000">
          <a:solidFill>
            <a:schemeClr val="tx2"/>
          </a:solidFill>
          <a:latin typeface="Verdana" pitchFamily="34" charset="0"/>
        </a:defRPr>
      </a:lvl6pPr>
      <a:lvl7pPr marL="914400" algn="l" rtl="0" eaLnBrk="1" fontAlgn="base" hangingPunct="1">
        <a:lnSpc>
          <a:spcPct val="80000"/>
        </a:lnSpc>
        <a:spcBef>
          <a:spcPct val="0"/>
        </a:spcBef>
        <a:spcAft>
          <a:spcPct val="0"/>
        </a:spcAft>
        <a:defRPr sz="4000">
          <a:solidFill>
            <a:schemeClr val="tx2"/>
          </a:solidFill>
          <a:latin typeface="Verdana" pitchFamily="34" charset="0"/>
        </a:defRPr>
      </a:lvl7pPr>
      <a:lvl8pPr marL="1371600" algn="l" rtl="0" eaLnBrk="1" fontAlgn="base" hangingPunct="1">
        <a:lnSpc>
          <a:spcPct val="80000"/>
        </a:lnSpc>
        <a:spcBef>
          <a:spcPct val="0"/>
        </a:spcBef>
        <a:spcAft>
          <a:spcPct val="0"/>
        </a:spcAft>
        <a:defRPr sz="4000">
          <a:solidFill>
            <a:schemeClr val="tx2"/>
          </a:solidFill>
          <a:latin typeface="Verdana" pitchFamily="34" charset="0"/>
        </a:defRPr>
      </a:lvl8pPr>
      <a:lvl9pPr marL="1828800" algn="l" rtl="0" eaLnBrk="1" fontAlgn="base" hangingPunct="1">
        <a:lnSpc>
          <a:spcPct val="80000"/>
        </a:lnSpc>
        <a:spcBef>
          <a:spcPct val="0"/>
        </a:spcBef>
        <a:spcAft>
          <a:spcPct val="0"/>
        </a:spcAft>
        <a:defRPr sz="4000">
          <a:solidFill>
            <a:schemeClr val="tx2"/>
          </a:solidFill>
          <a:latin typeface="Verdana" pitchFamily="34" charset="0"/>
        </a:defRPr>
      </a:lvl9pPr>
    </p:titleStyle>
    <p:bodyStyle>
      <a:lvl1pPr marL="342900" indent="-342900" algn="l" rtl="0" eaLnBrk="1" fontAlgn="base" hangingPunct="1">
        <a:spcBef>
          <a:spcPct val="20000"/>
        </a:spcBef>
        <a:spcAft>
          <a:spcPct val="0"/>
        </a:spcAft>
        <a:buClr>
          <a:schemeClr val="accent1"/>
        </a:buClr>
        <a:buSzPct val="75000"/>
        <a:buFont typeface="Wingdings" pitchFamily="2" charset="2"/>
        <a:buChar char="n"/>
        <a:defRPr sz="31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SzPct val="65000"/>
        <a:buFont typeface="Wingdings" pitchFamily="2" charset="2"/>
        <a:buChar char="Ø"/>
        <a:defRPr sz="2600">
          <a:solidFill>
            <a:schemeClr val="tx1"/>
          </a:solidFill>
          <a:latin typeface="+mn-lt"/>
        </a:defRPr>
      </a:lvl2pPr>
      <a:lvl3pPr marL="1143000" indent="-228600" algn="l" rtl="0" eaLnBrk="1" fontAlgn="base" hangingPunct="1">
        <a:spcBef>
          <a:spcPct val="20000"/>
        </a:spcBef>
        <a:spcAft>
          <a:spcPct val="0"/>
        </a:spcAft>
        <a:buClr>
          <a:schemeClr val="folHlink"/>
        </a:buClr>
        <a:buSzPct val="55000"/>
        <a:buFont typeface="Wingdings" pitchFamily="2" charset="2"/>
        <a:buChar char="n"/>
        <a:defRPr sz="2400">
          <a:solidFill>
            <a:schemeClr val="tx1"/>
          </a:solidFill>
          <a:latin typeface="+mn-lt"/>
        </a:defRPr>
      </a:lvl3pPr>
      <a:lvl4pPr marL="1600200" indent="-228600" algn="l" rtl="0" eaLnBrk="1" fontAlgn="base" hangingPunct="1">
        <a:spcBef>
          <a:spcPct val="20000"/>
        </a:spcBef>
        <a:spcAft>
          <a:spcPct val="0"/>
        </a:spcAft>
        <a:buClr>
          <a:schemeClr val="folHlink"/>
        </a:buClr>
        <a:buChar char="•"/>
        <a:defRPr sz="2000">
          <a:solidFill>
            <a:schemeClr val="tx1"/>
          </a:solidFill>
          <a:latin typeface="+mn-lt"/>
        </a:defRPr>
      </a:lvl4pPr>
      <a:lvl5pPr marL="20574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5pPr>
      <a:lvl6pPr marL="25146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6pPr>
      <a:lvl7pPr marL="29718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7pPr>
      <a:lvl8pPr marL="34290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8pPr>
      <a:lvl9pPr marL="38862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3" Type="http://schemas.openxmlformats.org/officeDocument/2006/relationships/hyperlink" Target="https://chat.fhir.org/#narrow/stream/179252-IG-creation" TargetMode="External"/><Relationship Id="rId2" Type="http://schemas.openxmlformats.org/officeDocument/2006/relationships/hyperlink" Target="http://chat.fhir.org/" TargetMode="External"/><Relationship Id="rId1" Type="http://schemas.openxmlformats.org/officeDocument/2006/relationships/slideLayout" Target="../slideLayouts/slideLayout3.xml"/><Relationship Id="rId4" Type="http://schemas.openxmlformats.org/officeDocument/2006/relationships/hyperlink" Target="https://chat.fhir.org/#narrow/stream/179166-implementers" TargetMode="Externa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2" Type="http://schemas.openxmlformats.org/officeDocument/2006/relationships/hyperlink" Target="https://fhir.github.io/auto-ig-builder/builds.html" TargetMode="External"/><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hyperlink" Target="http://terminology.hl7.org/CodeSystem/v2/%5bTable" TargetMode="External"/><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2" Type="http://schemas.openxmlformats.org/officeDocument/2006/relationships/hyperlink" Target="https://browser.ihtsdotools.org/" TargetMode="External"/><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3" Type="http://schemas.openxmlformats.org/officeDocument/2006/relationships/hyperlink" Target="https://search.loinc.org/" TargetMode="External"/><Relationship Id="rId2" Type="http://schemas.openxmlformats.org/officeDocument/2006/relationships/hyperlink" Target="https://www.hl7.org/fhir/loinc.html" TargetMode="External"/><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FHIR/sample-ig" TargetMode="External"/><Relationship Id="rId2" Type="http://schemas.openxmlformats.org/officeDocument/2006/relationships/hyperlink" Target="https://github.com/HL7/sdc" TargetMode="Externa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hl7.org/fhir/implementationguide.html" TargetMode="External"/><Relationship Id="rId2" Type="http://schemas.openxmlformats.org/officeDocument/2006/relationships/hyperlink" Target="http://build.fhir.org/ig/HL7/sdc/index.html"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hyperlink" Target="http://hl7.org/fhir/us/core/StructureDefinition/us-core-condition" TargetMode="External"/><Relationship Id="rId2" Type="http://schemas.openxmlformats.org/officeDocument/2006/relationships/hyperlink" Target="http://hl7.org/fhir/StructureDefinition/Condition" TargetMode="Externa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hyperlink" Target="https://www.hl7.org/fhir/us/core/StructureDefinition-us-core-patient.html" TargetMode="Externa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hyperlink" Target="http://build.fhir.org/ig/HL7/sdc/extension-sdc-questionnaire-optionalDisplay.html" TargetMode="Externa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hyperlink" Target="http://build.fhir.org/ig/HL7/sdc/extension-sdc-questionnaire-launchContext.html" TargetMode="Externa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hyperlink" Target="http://build.fhir.org/ig/HL7/sdc/sdc-form-manager.html" TargetMode="Externa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hyperlink" Target="http://build.fhir.org/ig/HL7/sdc/sdc-form-manager.html" TargetMode="Externa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hyperlink" Target="http://build.fhir.org/ig/HL7/sdc/launchContext.html" TargetMode="Externa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hyperlink" Target="http://hl7.org/fhir/R4/terminologies.html" TargetMode="Externa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hyperlink" Target="https://confluence.hl7.org/display/HL7/FHIR+Implementation+Guide+Process+Flow" TargetMode="Externa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3" Type="http://schemas.openxmlformats.org/officeDocument/2006/relationships/hyperlink" Target="https://confluence.hl7.org/display/HL7/FHIR+Implementation+Guide+Process+Flow" TargetMode="External"/><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3" Type="http://schemas.openxmlformats.org/officeDocument/2006/relationships/hyperlink" Target="https://confluence.hl7.org/display/HL7/HL7+FHIR-specific+dates" TargetMode="External"/><Relationship Id="rId2" Type="http://schemas.openxmlformats.org/officeDocument/2006/relationships/hyperlink" Target="https://confluence.hl7.org/display/HL7/HL7+Calendars" TargetMode="Externa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hyperlink" Target="https://confluence.hl7.org/display/HL7/A+-+Project+Scope+Statement" TargetMode="Externa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hyperlink" Target="https://confluence.hl7.org/display/PSS/PSS+Help+and+FAQs" TargetMode="Externa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3" Type="http://schemas.openxmlformats.org/officeDocument/2006/relationships/hyperlink" Target="mailto:fmgcontact@hl7.org" TargetMode="External"/><Relationship Id="rId2" Type="http://schemas.openxmlformats.org/officeDocument/2006/relationships/hyperlink" Target="mailto:tscpm@HL7.org" TargetMode="External"/><Relationship Id="rId1" Type="http://schemas.openxmlformats.org/officeDocument/2006/relationships/slideLayout" Target="../slideLayouts/slideLayout3.xml"/><Relationship Id="rId4" Type="http://schemas.openxmlformats.org/officeDocument/2006/relationships/hyperlink" Target="mailto:pmo@hl7.org" TargetMode="External"/></Relationships>
</file>

<file path=ppt/slides/_rels/slide93.xml.rels><?xml version="1.0" encoding="UTF-8" standalone="yes"?>
<Relationships xmlns="http://schemas.openxmlformats.org/package/2006/relationships"><Relationship Id="rId2" Type="http://schemas.openxmlformats.org/officeDocument/2006/relationships/hyperlink" Target="https://wiki.hl7.org/Template:FHIR_IG_Proposal" TargetMode="Externa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hyperlink" Target="https://www.google.com/url?q=http://www.hl7.org/permalink/%3FNIB&amp;sa=U&amp;ved=0ahUKEwih29Ct8KLgAhWiCDQIHVg4DE0QFggEMAA&amp;client=internal-uds-cse&amp;cx=013068602079619598366:1md6bdavbtc&amp;usg=AOvVaw0c5NA7iQtD6YRGOV4MnVmx" TargetMode="Externa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hyperlink" Target="https://confluence.hl7.org/display/HL7/3.+FHIR+IG+Quality+Criteria" TargetMode="External"/><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93C18-5911-46EF-8463-32957F2CDBE8}"/>
              </a:ext>
            </a:extLst>
          </p:cNvPr>
          <p:cNvSpPr>
            <a:spLocks noGrp="1"/>
          </p:cNvSpPr>
          <p:nvPr>
            <p:ph type="title"/>
          </p:nvPr>
        </p:nvSpPr>
        <p:spPr>
          <a:xfrm>
            <a:off x="953729" y="1180841"/>
            <a:ext cx="10284542" cy="2592288"/>
          </a:xfrm>
        </p:spPr>
        <p:txBody>
          <a:bodyPr/>
          <a:lstStyle/>
          <a:p>
            <a:r>
              <a:rPr lang="en-US" dirty="0"/>
              <a:t>FHIR Implementation Guide</a:t>
            </a:r>
            <a:br>
              <a:rPr lang="en-US" dirty="0"/>
            </a:br>
            <a:r>
              <a:rPr lang="en-US" dirty="0"/>
              <a:t>Creation Training</a:t>
            </a:r>
          </a:p>
        </p:txBody>
      </p:sp>
      <p:sp>
        <p:nvSpPr>
          <p:cNvPr id="3" name="Subtitle 2">
            <a:extLst>
              <a:ext uri="{FF2B5EF4-FFF2-40B4-BE49-F238E27FC236}">
                <a16:creationId xmlns:a16="http://schemas.microsoft.com/office/drawing/2014/main" id="{EE075498-C346-4E12-87BC-97F96517F9DD}"/>
              </a:ext>
            </a:extLst>
          </p:cNvPr>
          <p:cNvSpPr>
            <a:spLocks noGrp="1"/>
          </p:cNvSpPr>
          <p:nvPr>
            <p:ph type="subTitle" idx="1"/>
          </p:nvPr>
        </p:nvSpPr>
        <p:spPr/>
        <p:txBody>
          <a:bodyPr/>
          <a:lstStyle/>
          <a:p>
            <a:r>
              <a:rPr lang="en-US" dirty="0"/>
              <a:t>September 11-12, 2019</a:t>
            </a:r>
          </a:p>
        </p:txBody>
      </p:sp>
    </p:spTree>
    <p:extLst>
      <p:ext uri="{BB962C8B-B14F-4D97-AF65-F5344CB8AC3E}">
        <p14:creationId xmlns:p14="http://schemas.microsoft.com/office/powerpoint/2010/main" val="29497337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8CD86-40DA-49C8-992B-EC8429F9F2CA}"/>
              </a:ext>
            </a:extLst>
          </p:cNvPr>
          <p:cNvSpPr>
            <a:spLocks noGrp="1"/>
          </p:cNvSpPr>
          <p:nvPr>
            <p:ph type="title"/>
          </p:nvPr>
        </p:nvSpPr>
        <p:spPr/>
        <p:txBody>
          <a:bodyPr/>
          <a:lstStyle/>
          <a:p>
            <a:r>
              <a:rPr lang="en-CA" dirty="0" err="1"/>
              <a:t>Trifolia</a:t>
            </a:r>
            <a:endParaRPr lang="en-US" dirty="0"/>
          </a:p>
        </p:txBody>
      </p:sp>
      <p:sp>
        <p:nvSpPr>
          <p:cNvPr id="3" name="Text Placeholder 2">
            <a:extLst>
              <a:ext uri="{FF2B5EF4-FFF2-40B4-BE49-F238E27FC236}">
                <a16:creationId xmlns:a16="http://schemas.microsoft.com/office/drawing/2014/main" id="{EF335046-EE8F-43DF-977D-70B708AAC6E3}"/>
              </a:ext>
            </a:extLst>
          </p:cNvPr>
          <p:cNvSpPr>
            <a:spLocks noGrp="1"/>
          </p:cNvSpPr>
          <p:nvPr>
            <p:ph type="body" idx="1"/>
          </p:nvPr>
        </p:nvSpPr>
        <p:spPr/>
        <p:txBody>
          <a:bodyPr/>
          <a:lstStyle/>
          <a:p>
            <a:r>
              <a:rPr lang="en-CA" dirty="0"/>
              <a:t>Tools for IGs</a:t>
            </a:r>
            <a:endParaRPr lang="en-US" dirty="0"/>
          </a:p>
        </p:txBody>
      </p:sp>
    </p:spTree>
    <p:extLst>
      <p:ext uri="{BB962C8B-B14F-4D97-AF65-F5344CB8AC3E}">
        <p14:creationId xmlns:p14="http://schemas.microsoft.com/office/powerpoint/2010/main" val="150613930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6B55663-00F9-7C45-8F22-6266AE374E77}"/>
              </a:ext>
            </a:extLst>
          </p:cNvPr>
          <p:cNvSpPr>
            <a:spLocks noGrp="1"/>
          </p:cNvSpPr>
          <p:nvPr>
            <p:ph type="title"/>
          </p:nvPr>
        </p:nvSpPr>
        <p:spPr/>
        <p:txBody>
          <a:bodyPr/>
          <a:lstStyle/>
          <a:p>
            <a:r>
              <a:rPr lang="en-US" dirty="0"/>
              <a:t>Common Issues with FHIR IGs</a:t>
            </a:r>
          </a:p>
        </p:txBody>
      </p:sp>
      <p:sp>
        <p:nvSpPr>
          <p:cNvPr id="8" name="Content Placeholder 7">
            <a:extLst>
              <a:ext uri="{FF2B5EF4-FFF2-40B4-BE49-F238E27FC236}">
                <a16:creationId xmlns:a16="http://schemas.microsoft.com/office/drawing/2014/main" id="{680DF9F1-8AAE-974E-88D4-7AD83026B258}"/>
              </a:ext>
            </a:extLst>
          </p:cNvPr>
          <p:cNvSpPr>
            <a:spLocks noGrp="1"/>
          </p:cNvSpPr>
          <p:nvPr>
            <p:ph idx="1"/>
          </p:nvPr>
        </p:nvSpPr>
        <p:spPr/>
        <p:txBody>
          <a:bodyPr>
            <a:normAutofit/>
          </a:bodyPr>
          <a:lstStyle/>
          <a:p>
            <a:r>
              <a:rPr lang="en-CA" sz="2100" dirty="0"/>
              <a:t>Correct (new) HL7 logo</a:t>
            </a:r>
          </a:p>
          <a:p>
            <a:r>
              <a:rPr lang="en-CA" sz="2100" dirty="0"/>
              <a:t>Publisher ("HL7 International - &lt;workgroup full name&gt;" and contact)</a:t>
            </a:r>
          </a:p>
          <a:p>
            <a:r>
              <a:rPr lang="en-CA" sz="2100" dirty="0"/>
              <a:t>History page listing all other releases</a:t>
            </a:r>
          </a:p>
          <a:p>
            <a:r>
              <a:rPr lang="en-CA" sz="2100" dirty="0"/>
              <a:t>Realm issues</a:t>
            </a:r>
          </a:p>
          <a:p>
            <a:r>
              <a:rPr lang="en-CA" sz="2100" dirty="0"/>
              <a:t>Version issues – All the versions matching across artifacts</a:t>
            </a:r>
          </a:p>
          <a:p>
            <a:endParaRPr lang="en-US" dirty="0"/>
          </a:p>
        </p:txBody>
      </p:sp>
      <p:sp>
        <p:nvSpPr>
          <p:cNvPr id="4" name="Slide Number Placeholder 3">
            <a:extLst>
              <a:ext uri="{FF2B5EF4-FFF2-40B4-BE49-F238E27FC236}">
                <a16:creationId xmlns:a16="http://schemas.microsoft.com/office/drawing/2014/main" id="{5ED79703-BCF0-F24C-BFEC-B5D173D6A863}"/>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100</a:t>
            </a:fld>
            <a:endParaRPr lang="en-US" dirty="0"/>
          </a:p>
        </p:txBody>
      </p:sp>
      <p:sp>
        <p:nvSpPr>
          <p:cNvPr id="6" name="Footer Placeholder 5">
            <a:extLst>
              <a:ext uri="{FF2B5EF4-FFF2-40B4-BE49-F238E27FC236}">
                <a16:creationId xmlns:a16="http://schemas.microsoft.com/office/drawing/2014/main" id="{19C8098B-58B0-634B-805B-BF6977E7D22C}"/>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altLang="en-US" dirty="0"/>
          </a:p>
        </p:txBody>
      </p:sp>
    </p:spTree>
    <p:extLst>
      <p:ext uri="{BB962C8B-B14F-4D97-AF65-F5344CB8AC3E}">
        <p14:creationId xmlns:p14="http://schemas.microsoft.com/office/powerpoint/2010/main" val="51156189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8173D-9ED2-564B-9776-DFF2DFD40FD2}"/>
              </a:ext>
            </a:extLst>
          </p:cNvPr>
          <p:cNvSpPr>
            <a:spLocks noGrp="1"/>
          </p:cNvSpPr>
          <p:nvPr>
            <p:ph type="title"/>
          </p:nvPr>
        </p:nvSpPr>
        <p:spPr/>
        <p:txBody>
          <a:bodyPr/>
          <a:lstStyle/>
          <a:p>
            <a:r>
              <a:rPr lang="en-US" dirty="0"/>
              <a:t>Common Issues with FHIR IGs</a:t>
            </a:r>
          </a:p>
        </p:txBody>
      </p:sp>
      <p:sp>
        <p:nvSpPr>
          <p:cNvPr id="3" name="Content Placeholder 2">
            <a:extLst>
              <a:ext uri="{FF2B5EF4-FFF2-40B4-BE49-F238E27FC236}">
                <a16:creationId xmlns:a16="http://schemas.microsoft.com/office/drawing/2014/main" id="{22939EFA-D0B6-DB43-88D8-FA6511C3F896}"/>
              </a:ext>
            </a:extLst>
          </p:cNvPr>
          <p:cNvSpPr>
            <a:spLocks noGrp="1"/>
          </p:cNvSpPr>
          <p:nvPr>
            <p:ph idx="1"/>
          </p:nvPr>
        </p:nvSpPr>
        <p:spPr/>
        <p:txBody>
          <a:bodyPr/>
          <a:lstStyle/>
          <a:p>
            <a:r>
              <a:rPr lang="en-CA" sz="2400" dirty="0"/>
              <a:t>Header and Footer information</a:t>
            </a:r>
          </a:p>
          <a:p>
            <a:pPr lvl="1"/>
            <a:r>
              <a:rPr lang="en-CA" sz="2100" dirty="0"/>
              <a:t>Everything is included</a:t>
            </a:r>
          </a:p>
          <a:p>
            <a:r>
              <a:rPr lang="en-CA" sz="2400" dirty="0"/>
              <a:t>Publish box </a:t>
            </a:r>
          </a:p>
          <a:p>
            <a:r>
              <a:rPr lang="en-CA" sz="2400" dirty="0"/>
              <a:t>Missing downloadable zip file containing the full content of the IG</a:t>
            </a:r>
            <a:endParaRPr lang="en-US" dirty="0"/>
          </a:p>
        </p:txBody>
      </p:sp>
      <p:sp>
        <p:nvSpPr>
          <p:cNvPr id="4" name="Slide Number Placeholder 3">
            <a:extLst>
              <a:ext uri="{FF2B5EF4-FFF2-40B4-BE49-F238E27FC236}">
                <a16:creationId xmlns:a16="http://schemas.microsoft.com/office/drawing/2014/main" id="{8E28FB43-942A-D94F-AD49-8C6613E4709E}"/>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101</a:t>
            </a:fld>
            <a:endParaRPr lang="en-US" dirty="0"/>
          </a:p>
        </p:txBody>
      </p:sp>
      <p:sp>
        <p:nvSpPr>
          <p:cNvPr id="5" name="Footer Placeholder 4">
            <a:extLst>
              <a:ext uri="{FF2B5EF4-FFF2-40B4-BE49-F238E27FC236}">
                <a16:creationId xmlns:a16="http://schemas.microsoft.com/office/drawing/2014/main" id="{B057855A-305A-A54F-A9D6-D5CAC0EA7247}"/>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175011465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118191C-486A-CC45-9DC1-27CC00D7514D}"/>
              </a:ext>
            </a:extLst>
          </p:cNvPr>
          <p:cNvSpPr>
            <a:spLocks noGrp="1"/>
          </p:cNvSpPr>
          <p:nvPr>
            <p:ph type="title"/>
          </p:nvPr>
        </p:nvSpPr>
        <p:spPr/>
        <p:txBody>
          <a:bodyPr/>
          <a:lstStyle/>
          <a:p>
            <a:r>
              <a:rPr lang="en-US" dirty="0"/>
              <a:t>Monitoring during Ballot Cycle</a:t>
            </a:r>
          </a:p>
        </p:txBody>
      </p:sp>
      <p:sp>
        <p:nvSpPr>
          <p:cNvPr id="8" name="Content Placeholder 7">
            <a:extLst>
              <a:ext uri="{FF2B5EF4-FFF2-40B4-BE49-F238E27FC236}">
                <a16:creationId xmlns:a16="http://schemas.microsoft.com/office/drawing/2014/main" id="{71ECBF5D-FD65-0649-A0F2-5302010E0375}"/>
              </a:ext>
            </a:extLst>
          </p:cNvPr>
          <p:cNvSpPr>
            <a:spLocks noGrp="1"/>
          </p:cNvSpPr>
          <p:nvPr>
            <p:ph idx="1"/>
          </p:nvPr>
        </p:nvSpPr>
        <p:spPr/>
        <p:txBody>
          <a:bodyPr>
            <a:normAutofit fontScale="92500" lnSpcReduction="10000"/>
          </a:bodyPr>
          <a:lstStyle/>
          <a:p>
            <a:r>
              <a:rPr lang="en-US" dirty="0"/>
              <a:t>Status of IG’s in current ballot cycle is monitored by FHIR Ballot Facilitator</a:t>
            </a:r>
          </a:p>
          <a:p>
            <a:pPr lvl="1"/>
            <a:r>
              <a:rPr lang="en-US" dirty="0"/>
              <a:t>Emails are sent out to developer to obtain information and as reminders through out ballot cycle</a:t>
            </a:r>
          </a:p>
          <a:p>
            <a:pPr lvl="2"/>
            <a:r>
              <a:rPr lang="en-US" dirty="0"/>
              <a:t>Starting after NIB deadline</a:t>
            </a:r>
          </a:p>
          <a:p>
            <a:r>
              <a:rPr lang="en-US" dirty="0"/>
              <a:t>Purpose is to support</a:t>
            </a:r>
          </a:p>
          <a:p>
            <a:pPr lvl="1"/>
            <a:r>
              <a:rPr lang="en-US" dirty="0"/>
              <a:t>Developers</a:t>
            </a:r>
          </a:p>
          <a:p>
            <a:pPr lvl="2"/>
            <a:r>
              <a:rPr lang="en-US" dirty="0"/>
              <a:t>Meet requirements</a:t>
            </a:r>
          </a:p>
          <a:p>
            <a:pPr lvl="2"/>
            <a:r>
              <a:rPr lang="en-US" dirty="0"/>
              <a:t>Meet deadlines and other criteria</a:t>
            </a:r>
          </a:p>
          <a:p>
            <a:pPr lvl="1"/>
            <a:r>
              <a:rPr lang="en-US" dirty="0"/>
              <a:t>FMG</a:t>
            </a:r>
          </a:p>
          <a:p>
            <a:pPr lvl="2"/>
            <a:r>
              <a:rPr lang="en-US" dirty="0"/>
              <a:t>in monitoring IG development</a:t>
            </a:r>
          </a:p>
          <a:p>
            <a:pPr lvl="1"/>
            <a:endParaRPr lang="en-US" dirty="0"/>
          </a:p>
        </p:txBody>
      </p:sp>
      <p:sp>
        <p:nvSpPr>
          <p:cNvPr id="4" name="Slide Number Placeholder 3">
            <a:extLst>
              <a:ext uri="{FF2B5EF4-FFF2-40B4-BE49-F238E27FC236}">
                <a16:creationId xmlns:a16="http://schemas.microsoft.com/office/drawing/2014/main" id="{8C4D2E8E-6E4B-6948-BCEA-0CB3BE21F6CE}"/>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102</a:t>
            </a:fld>
            <a:endParaRPr lang="en-US" dirty="0"/>
          </a:p>
        </p:txBody>
      </p:sp>
      <p:sp>
        <p:nvSpPr>
          <p:cNvPr id="6" name="Footer Placeholder 5">
            <a:extLst>
              <a:ext uri="{FF2B5EF4-FFF2-40B4-BE49-F238E27FC236}">
                <a16:creationId xmlns:a16="http://schemas.microsoft.com/office/drawing/2014/main" id="{71B1CEA6-4BD1-6044-83AA-F5CA58A9E291}"/>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altLang="en-US" dirty="0"/>
          </a:p>
        </p:txBody>
      </p:sp>
    </p:spTree>
    <p:extLst>
      <p:ext uri="{BB962C8B-B14F-4D97-AF65-F5344CB8AC3E}">
        <p14:creationId xmlns:p14="http://schemas.microsoft.com/office/powerpoint/2010/main" val="334161152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0BB7C-4B78-FA41-A363-0FE11C96244E}"/>
              </a:ext>
            </a:extLst>
          </p:cNvPr>
          <p:cNvSpPr>
            <a:spLocks noGrp="1"/>
          </p:cNvSpPr>
          <p:nvPr>
            <p:ph type="title"/>
          </p:nvPr>
        </p:nvSpPr>
        <p:spPr/>
        <p:txBody>
          <a:bodyPr/>
          <a:lstStyle/>
          <a:p>
            <a:r>
              <a:rPr lang="en-US" dirty="0"/>
              <a:t>Using </a:t>
            </a:r>
            <a:r>
              <a:rPr lang="en-US" dirty="0" err="1"/>
              <a:t>Zulip</a:t>
            </a:r>
            <a:endParaRPr lang="en-US" dirty="0"/>
          </a:p>
        </p:txBody>
      </p:sp>
      <p:sp>
        <p:nvSpPr>
          <p:cNvPr id="3" name="Content Placeholder 2">
            <a:extLst>
              <a:ext uri="{FF2B5EF4-FFF2-40B4-BE49-F238E27FC236}">
                <a16:creationId xmlns:a16="http://schemas.microsoft.com/office/drawing/2014/main" id="{AC21CC67-08BB-9E48-9A87-E22A9137177F}"/>
              </a:ext>
            </a:extLst>
          </p:cNvPr>
          <p:cNvSpPr>
            <a:spLocks noGrp="1"/>
          </p:cNvSpPr>
          <p:nvPr>
            <p:ph idx="1"/>
          </p:nvPr>
        </p:nvSpPr>
        <p:spPr/>
        <p:txBody>
          <a:bodyPr/>
          <a:lstStyle/>
          <a:p>
            <a:r>
              <a:rPr lang="en-US" dirty="0">
                <a:hlinkClick r:id="rId2"/>
              </a:rPr>
              <a:t>http://chat.fhir.org</a:t>
            </a:r>
            <a:endParaRPr lang="en-US" dirty="0"/>
          </a:p>
          <a:p>
            <a:r>
              <a:rPr lang="en-US" dirty="0"/>
              <a:t>Relevant streams to subscribe to:</a:t>
            </a:r>
          </a:p>
          <a:p>
            <a:pPr lvl="1"/>
            <a:r>
              <a:rPr lang="en-US" dirty="0"/>
              <a:t>IG Creation</a:t>
            </a:r>
            <a:endParaRPr lang="en-US" dirty="0">
              <a:hlinkClick r:id="rId3">
                <a:extLst>
                  <a:ext uri="{A12FA001-AC4F-418D-AE19-62706E023703}">
                    <ahyp:hlinkClr xmlns:ahyp="http://schemas.microsoft.com/office/drawing/2018/hyperlinkcolor" val="tx"/>
                  </a:ext>
                </a:extLst>
              </a:hlinkClick>
            </a:endParaRPr>
          </a:p>
          <a:p>
            <a:pPr lvl="2"/>
            <a:r>
              <a:rPr lang="en-US" dirty="0">
                <a:hlinkClick r:id="rId3"/>
              </a:rPr>
              <a:t>https://chat.fhir.org/#narrow/stream/179252-IG-creation</a:t>
            </a:r>
            <a:r>
              <a:rPr lang="en-US" dirty="0"/>
              <a:t> </a:t>
            </a:r>
          </a:p>
          <a:p>
            <a:pPr lvl="1"/>
            <a:r>
              <a:rPr lang="en-US" dirty="0"/>
              <a:t>Implementers</a:t>
            </a:r>
          </a:p>
          <a:p>
            <a:pPr lvl="2"/>
            <a:r>
              <a:rPr lang="en-US" dirty="0">
                <a:hlinkClick r:id="rId4"/>
              </a:rPr>
              <a:t>https://chat.fhir.org/#narrow/stream/179166-implementers</a:t>
            </a:r>
            <a:r>
              <a:rPr lang="en-US" dirty="0"/>
              <a:t> </a:t>
            </a:r>
          </a:p>
        </p:txBody>
      </p:sp>
      <p:sp>
        <p:nvSpPr>
          <p:cNvPr id="4" name="Slide Number Placeholder 3">
            <a:extLst>
              <a:ext uri="{FF2B5EF4-FFF2-40B4-BE49-F238E27FC236}">
                <a16:creationId xmlns:a16="http://schemas.microsoft.com/office/drawing/2014/main" id="{396BDCBA-E2FE-3044-911A-61ED920959F4}"/>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103</a:t>
            </a:fld>
            <a:endParaRPr lang="en-US" dirty="0"/>
          </a:p>
        </p:txBody>
      </p:sp>
      <p:sp>
        <p:nvSpPr>
          <p:cNvPr id="5" name="Footer Placeholder 4">
            <a:extLst>
              <a:ext uri="{FF2B5EF4-FFF2-40B4-BE49-F238E27FC236}">
                <a16:creationId xmlns:a16="http://schemas.microsoft.com/office/drawing/2014/main" id="{CB6A29D6-B6D7-9D42-853A-13E2EB45BBB8}"/>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14498436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695B8-7819-4C4B-A52C-012221315CDA}"/>
              </a:ext>
            </a:extLst>
          </p:cNvPr>
          <p:cNvSpPr>
            <a:spLocks noGrp="1"/>
          </p:cNvSpPr>
          <p:nvPr>
            <p:ph type="title"/>
          </p:nvPr>
        </p:nvSpPr>
        <p:spPr/>
        <p:txBody>
          <a:bodyPr/>
          <a:lstStyle/>
          <a:p>
            <a:r>
              <a:rPr lang="en-US" dirty="0"/>
              <a:t>Using Calls</a:t>
            </a:r>
          </a:p>
        </p:txBody>
      </p:sp>
      <p:sp>
        <p:nvSpPr>
          <p:cNvPr id="3" name="Content Placeholder 2">
            <a:extLst>
              <a:ext uri="{FF2B5EF4-FFF2-40B4-BE49-F238E27FC236}">
                <a16:creationId xmlns:a16="http://schemas.microsoft.com/office/drawing/2014/main" id="{57EC9855-6379-0947-85FC-6FE8B03D421C}"/>
              </a:ext>
            </a:extLst>
          </p:cNvPr>
          <p:cNvSpPr>
            <a:spLocks noGrp="1"/>
          </p:cNvSpPr>
          <p:nvPr>
            <p:ph idx="1"/>
          </p:nvPr>
        </p:nvSpPr>
        <p:spPr/>
        <p:txBody>
          <a:bodyPr/>
          <a:lstStyle/>
          <a:p>
            <a:r>
              <a:rPr lang="en-US" dirty="0"/>
              <a:t>Review and approval by Work Groups</a:t>
            </a:r>
          </a:p>
          <a:p>
            <a:pPr lvl="1"/>
            <a:r>
              <a:rPr lang="en-US" dirty="0"/>
              <a:t>Make sure you are aware of the sponsoring and co-sponsoring Work Groups</a:t>
            </a:r>
          </a:p>
          <a:p>
            <a:pPr lvl="1"/>
            <a:r>
              <a:rPr lang="en-US" dirty="0"/>
              <a:t>For review of final content during QA period</a:t>
            </a:r>
          </a:p>
          <a:p>
            <a:pPr lvl="2"/>
            <a:r>
              <a:rPr lang="en-US" dirty="0"/>
              <a:t>Submit material to WG Co-Chair(s)</a:t>
            </a:r>
          </a:p>
          <a:p>
            <a:pPr lvl="2"/>
            <a:r>
              <a:rPr lang="en-US" dirty="0"/>
              <a:t>Schedule time on WG teleconference to review content and seek approval</a:t>
            </a:r>
          </a:p>
          <a:p>
            <a:pPr lvl="3"/>
            <a:r>
              <a:rPr lang="en-US" dirty="0"/>
              <a:t>Approval must be in WG minutes</a:t>
            </a:r>
          </a:p>
        </p:txBody>
      </p:sp>
      <p:sp>
        <p:nvSpPr>
          <p:cNvPr id="4" name="Slide Number Placeholder 3">
            <a:extLst>
              <a:ext uri="{FF2B5EF4-FFF2-40B4-BE49-F238E27FC236}">
                <a16:creationId xmlns:a16="http://schemas.microsoft.com/office/drawing/2014/main" id="{E31507C7-3B0D-ED4A-AACF-51047832BE12}"/>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104</a:t>
            </a:fld>
            <a:endParaRPr lang="en-US" dirty="0"/>
          </a:p>
        </p:txBody>
      </p:sp>
      <p:sp>
        <p:nvSpPr>
          <p:cNvPr id="5" name="Footer Placeholder 4">
            <a:extLst>
              <a:ext uri="{FF2B5EF4-FFF2-40B4-BE49-F238E27FC236}">
                <a16:creationId xmlns:a16="http://schemas.microsoft.com/office/drawing/2014/main" id="{E8415725-5903-7B4B-A55B-80C71E0E2FCA}"/>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132064718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CC923-543D-4472-A3A8-85B2A3921EA0}"/>
              </a:ext>
            </a:extLst>
          </p:cNvPr>
          <p:cNvSpPr>
            <a:spLocks noGrp="1"/>
          </p:cNvSpPr>
          <p:nvPr>
            <p:ph type="title"/>
          </p:nvPr>
        </p:nvSpPr>
        <p:spPr/>
        <p:txBody>
          <a:bodyPr/>
          <a:lstStyle/>
          <a:p>
            <a:r>
              <a:rPr lang="en-US" dirty="0"/>
              <a:t>Community Building</a:t>
            </a:r>
          </a:p>
        </p:txBody>
      </p:sp>
      <p:sp>
        <p:nvSpPr>
          <p:cNvPr id="3" name="Text Placeholder 2">
            <a:extLst>
              <a:ext uri="{FF2B5EF4-FFF2-40B4-BE49-F238E27FC236}">
                <a16:creationId xmlns:a16="http://schemas.microsoft.com/office/drawing/2014/main" id="{77DDA1EB-08C9-4ED9-B954-031498DF0BA3}"/>
              </a:ext>
            </a:extLst>
          </p:cNvPr>
          <p:cNvSpPr>
            <a:spLocks noGrp="1"/>
          </p:cNvSpPr>
          <p:nvPr>
            <p:ph type="body" idx="1"/>
          </p:nvPr>
        </p:nvSpPr>
        <p:spPr/>
        <p:txBody>
          <a:bodyPr/>
          <a:lstStyle/>
          <a:p>
            <a:r>
              <a:rPr lang="en-US" dirty="0"/>
              <a:t>It’s not just about the code</a:t>
            </a:r>
          </a:p>
        </p:txBody>
      </p:sp>
    </p:spTree>
    <p:extLst>
      <p:ext uri="{BB962C8B-B14F-4D97-AF65-F5344CB8AC3E}">
        <p14:creationId xmlns:p14="http://schemas.microsoft.com/office/powerpoint/2010/main" val="30111518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EB7016-17F7-40E9-816C-94DF847DB4A9}"/>
              </a:ext>
            </a:extLst>
          </p:cNvPr>
          <p:cNvSpPr>
            <a:spLocks noGrp="1"/>
          </p:cNvSpPr>
          <p:nvPr>
            <p:ph type="title"/>
          </p:nvPr>
        </p:nvSpPr>
        <p:spPr/>
        <p:txBody>
          <a:bodyPr/>
          <a:lstStyle/>
          <a:p>
            <a:r>
              <a:rPr lang="en-US" dirty="0"/>
              <a:t>Building Community</a:t>
            </a:r>
          </a:p>
        </p:txBody>
      </p:sp>
      <p:sp>
        <p:nvSpPr>
          <p:cNvPr id="5" name="Content Placeholder 4">
            <a:extLst>
              <a:ext uri="{FF2B5EF4-FFF2-40B4-BE49-F238E27FC236}">
                <a16:creationId xmlns:a16="http://schemas.microsoft.com/office/drawing/2014/main" id="{CAD0050F-A60C-4AE8-9597-1EAB1BB79F04}"/>
              </a:ext>
            </a:extLst>
          </p:cNvPr>
          <p:cNvSpPr>
            <a:spLocks noGrp="1"/>
          </p:cNvSpPr>
          <p:nvPr>
            <p:ph idx="1"/>
          </p:nvPr>
        </p:nvSpPr>
        <p:spPr/>
        <p:txBody>
          <a:bodyPr/>
          <a:lstStyle/>
          <a:p>
            <a:r>
              <a:rPr lang="en-US" dirty="0"/>
              <a:t>Building a FHIR IG isn’t just about creating the profiles and text, it has to solve a problem in a way that works.  Even if it is technically perfect, it can still be wrong if it doesn’t solve the needs of the community in a way they can use it.</a:t>
            </a:r>
          </a:p>
          <a:p>
            <a:r>
              <a:rPr lang="en-US" dirty="0"/>
              <a:t>All stakeholders, not just the sponsors, need to be part of the community and need to be heard.</a:t>
            </a:r>
          </a:p>
          <a:p>
            <a:pPr lvl="1"/>
            <a:r>
              <a:rPr lang="en-US" dirty="0"/>
              <a:t>Sponsors are a good link to appropriate groups that will be a part of your community</a:t>
            </a:r>
          </a:p>
        </p:txBody>
      </p:sp>
    </p:spTree>
    <p:extLst>
      <p:ext uri="{BB962C8B-B14F-4D97-AF65-F5344CB8AC3E}">
        <p14:creationId xmlns:p14="http://schemas.microsoft.com/office/powerpoint/2010/main" val="22190135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FC433-822E-4B2A-9451-C0C46EE4F825}"/>
              </a:ext>
            </a:extLst>
          </p:cNvPr>
          <p:cNvSpPr>
            <a:spLocks noGrp="1"/>
          </p:cNvSpPr>
          <p:nvPr>
            <p:ph type="title"/>
          </p:nvPr>
        </p:nvSpPr>
        <p:spPr/>
        <p:txBody>
          <a:bodyPr/>
          <a:lstStyle/>
          <a:p>
            <a:r>
              <a:rPr lang="en-US" dirty="0"/>
              <a:t>Building a community</a:t>
            </a:r>
          </a:p>
        </p:txBody>
      </p:sp>
      <p:sp>
        <p:nvSpPr>
          <p:cNvPr id="3" name="Content Placeholder 2">
            <a:extLst>
              <a:ext uri="{FF2B5EF4-FFF2-40B4-BE49-F238E27FC236}">
                <a16:creationId xmlns:a16="http://schemas.microsoft.com/office/drawing/2014/main" id="{6F907A64-E446-461D-9D83-C6A81ACD4C59}"/>
              </a:ext>
            </a:extLst>
          </p:cNvPr>
          <p:cNvSpPr>
            <a:spLocks noGrp="1"/>
          </p:cNvSpPr>
          <p:nvPr>
            <p:ph idx="1"/>
          </p:nvPr>
        </p:nvSpPr>
        <p:spPr/>
        <p:txBody>
          <a:bodyPr/>
          <a:lstStyle/>
          <a:p>
            <a:r>
              <a:rPr lang="en-US" dirty="0"/>
              <a:t>Your FHIR IG’s community can be huge or small, depending on the use case.  </a:t>
            </a:r>
          </a:p>
          <a:p>
            <a:r>
              <a:rPr lang="en-US" dirty="0"/>
              <a:t>Find the stakeholders and get them involved though meetings, surveys, email, any form of communication.  </a:t>
            </a:r>
          </a:p>
          <a:p>
            <a:r>
              <a:rPr lang="en-US" dirty="0"/>
              <a:t>Facilitated meetings are the best way to get all issues on the table and move the process forward. </a:t>
            </a:r>
          </a:p>
          <a:p>
            <a:pPr lvl="1"/>
            <a:r>
              <a:rPr lang="en-US" dirty="0"/>
              <a:t>Find out key requirements versus needs versus nice-to-haves</a:t>
            </a:r>
          </a:p>
          <a:p>
            <a:pPr lvl="1"/>
            <a:r>
              <a:rPr lang="en-US" dirty="0"/>
              <a:t>What needs to be profiled versus what needs to be documented</a:t>
            </a:r>
          </a:p>
          <a:p>
            <a:pPr lvl="1"/>
            <a:r>
              <a:rPr lang="en-US" dirty="0"/>
              <a:t>What is urgent versus what’s considered for future use</a:t>
            </a:r>
          </a:p>
        </p:txBody>
      </p:sp>
    </p:spTree>
    <p:extLst>
      <p:ext uri="{BB962C8B-B14F-4D97-AF65-F5344CB8AC3E}">
        <p14:creationId xmlns:p14="http://schemas.microsoft.com/office/powerpoint/2010/main" val="385378736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C8497-068B-4F17-AE8C-5F6F68125220}"/>
              </a:ext>
            </a:extLst>
          </p:cNvPr>
          <p:cNvSpPr>
            <a:spLocks noGrp="1"/>
          </p:cNvSpPr>
          <p:nvPr>
            <p:ph type="title"/>
          </p:nvPr>
        </p:nvSpPr>
        <p:spPr/>
        <p:txBody>
          <a:bodyPr/>
          <a:lstStyle/>
          <a:p>
            <a:r>
              <a:rPr lang="en-US" dirty="0" err="1"/>
              <a:t>Zulip</a:t>
            </a:r>
            <a:r>
              <a:rPr lang="en-US" dirty="0"/>
              <a:t> – chat.fhir.org</a:t>
            </a:r>
          </a:p>
        </p:txBody>
      </p:sp>
      <p:sp>
        <p:nvSpPr>
          <p:cNvPr id="3" name="Content Placeholder 2">
            <a:extLst>
              <a:ext uri="{FF2B5EF4-FFF2-40B4-BE49-F238E27FC236}">
                <a16:creationId xmlns:a16="http://schemas.microsoft.com/office/drawing/2014/main" id="{741450B6-C3B2-4376-A89E-3AD9B5DCC78C}"/>
              </a:ext>
            </a:extLst>
          </p:cNvPr>
          <p:cNvSpPr>
            <a:spLocks noGrp="1"/>
          </p:cNvSpPr>
          <p:nvPr>
            <p:ph idx="1"/>
          </p:nvPr>
        </p:nvSpPr>
        <p:spPr/>
        <p:txBody>
          <a:bodyPr>
            <a:normAutofit fontScale="92500" lnSpcReduction="20000"/>
          </a:bodyPr>
          <a:lstStyle/>
          <a:p>
            <a:r>
              <a:rPr lang="en-US" dirty="0"/>
              <a:t>If you haven’t signed up, do it now.  We’ll wait.</a:t>
            </a:r>
          </a:p>
          <a:p>
            <a:r>
              <a:rPr lang="en-US" dirty="0"/>
              <a:t>Join the #IG Creation, #committers/notification and which ever others hold your interest (hint, hint, #committers/git-help)</a:t>
            </a:r>
          </a:p>
          <a:p>
            <a:pPr lvl="1"/>
            <a:r>
              <a:rPr lang="en-US" dirty="0"/>
              <a:t>Answers to your issues and identifying “undocumented features” of the toolset that arose from Grahame’s last commit can be found there.</a:t>
            </a:r>
          </a:p>
          <a:p>
            <a:pPr lvl="1"/>
            <a:r>
              <a:rPr lang="en-US" dirty="0"/>
              <a:t>Often the exact issue that you’re facing is or has been found and/or solved by someone there.</a:t>
            </a:r>
          </a:p>
          <a:p>
            <a:r>
              <a:rPr lang="en-US" dirty="0"/>
              <a:t>Don’t be afraid to ask stupid questions, people there are able to help.</a:t>
            </a:r>
          </a:p>
          <a:p>
            <a:r>
              <a:rPr lang="en-US" dirty="0"/>
              <a:t>Also, many members of your community are there.  There are roughly 100 channels already and you can make one if you haven’t found yours.</a:t>
            </a:r>
          </a:p>
        </p:txBody>
      </p:sp>
    </p:spTree>
    <p:extLst>
      <p:ext uri="{BB962C8B-B14F-4D97-AF65-F5344CB8AC3E}">
        <p14:creationId xmlns:p14="http://schemas.microsoft.com/office/powerpoint/2010/main" val="272066692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61377-B481-456B-BC1D-EF03968A20C7}"/>
              </a:ext>
            </a:extLst>
          </p:cNvPr>
          <p:cNvSpPr>
            <a:spLocks noGrp="1"/>
          </p:cNvSpPr>
          <p:nvPr>
            <p:ph type="title"/>
          </p:nvPr>
        </p:nvSpPr>
        <p:spPr/>
        <p:txBody>
          <a:bodyPr/>
          <a:lstStyle/>
          <a:p>
            <a:r>
              <a:rPr lang="en-US" dirty="0"/>
              <a:t>Working with HL7 Work Groups</a:t>
            </a:r>
          </a:p>
        </p:txBody>
      </p:sp>
      <p:sp>
        <p:nvSpPr>
          <p:cNvPr id="3" name="Content Placeholder 2">
            <a:extLst>
              <a:ext uri="{FF2B5EF4-FFF2-40B4-BE49-F238E27FC236}">
                <a16:creationId xmlns:a16="http://schemas.microsoft.com/office/drawing/2014/main" id="{12F68DB5-7880-4B68-85C7-C3245ADC6EC0}"/>
              </a:ext>
            </a:extLst>
          </p:cNvPr>
          <p:cNvSpPr>
            <a:spLocks noGrp="1"/>
          </p:cNvSpPr>
          <p:nvPr>
            <p:ph idx="1"/>
          </p:nvPr>
        </p:nvSpPr>
        <p:spPr/>
        <p:txBody>
          <a:bodyPr>
            <a:normAutofit fontScale="92500" lnSpcReduction="10000"/>
          </a:bodyPr>
          <a:lstStyle/>
          <a:p>
            <a:r>
              <a:rPr lang="en-US" dirty="0"/>
              <a:t>One of the ways to build a community is through the appropriate work groups. </a:t>
            </a:r>
          </a:p>
          <a:p>
            <a:r>
              <a:rPr lang="en-US" dirty="0"/>
              <a:t>Work groups are a representation of those who work with and in a specific community and/or subject area.  </a:t>
            </a:r>
          </a:p>
          <a:p>
            <a:pPr lvl="1"/>
            <a:r>
              <a:rPr lang="en-US" dirty="0"/>
              <a:t>a great source for subject matter experts, process experts and representatives of your community</a:t>
            </a:r>
          </a:p>
          <a:p>
            <a:pPr lvl="1"/>
            <a:r>
              <a:rPr lang="en-US" dirty="0"/>
              <a:t>can review your use case, documentation, content problem solving ideas</a:t>
            </a:r>
          </a:p>
          <a:p>
            <a:pPr lvl="1"/>
            <a:r>
              <a:rPr lang="en-US" dirty="0"/>
              <a:t>can also throw needless roadblocks if they don’t understand your use case and/or have an agenda.</a:t>
            </a:r>
          </a:p>
          <a:p>
            <a:r>
              <a:rPr lang="en-US" dirty="0"/>
              <a:t>Using the mailing list or getting your IG on the meeting agenda for a teleconference.</a:t>
            </a:r>
          </a:p>
        </p:txBody>
      </p:sp>
    </p:spTree>
    <p:extLst>
      <p:ext uri="{BB962C8B-B14F-4D97-AF65-F5344CB8AC3E}">
        <p14:creationId xmlns:p14="http://schemas.microsoft.com/office/powerpoint/2010/main" val="1742620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D069D-F5F3-4256-9076-27E2F5DB55AE}"/>
              </a:ext>
            </a:extLst>
          </p:cNvPr>
          <p:cNvSpPr>
            <a:spLocks noGrp="1"/>
          </p:cNvSpPr>
          <p:nvPr>
            <p:ph type="title"/>
          </p:nvPr>
        </p:nvSpPr>
        <p:spPr/>
        <p:txBody>
          <a:bodyPr/>
          <a:lstStyle/>
          <a:p>
            <a:r>
              <a:rPr lang="en-AU" dirty="0"/>
              <a:t>Trifolia-on-FHR: Overview of Tool</a:t>
            </a:r>
            <a:endParaRPr lang="en-US" dirty="0"/>
          </a:p>
        </p:txBody>
      </p:sp>
      <p:sp>
        <p:nvSpPr>
          <p:cNvPr id="3" name="Content Placeholder 2">
            <a:extLst>
              <a:ext uri="{FF2B5EF4-FFF2-40B4-BE49-F238E27FC236}">
                <a16:creationId xmlns:a16="http://schemas.microsoft.com/office/drawing/2014/main" id="{5B9B3960-C459-4B5F-8263-86967D5016A0}"/>
              </a:ext>
            </a:extLst>
          </p:cNvPr>
          <p:cNvSpPr>
            <a:spLocks noGrp="1"/>
          </p:cNvSpPr>
          <p:nvPr>
            <p:ph idx="1"/>
          </p:nvPr>
        </p:nvSpPr>
        <p:spPr/>
        <p:txBody>
          <a:bodyPr/>
          <a:lstStyle/>
          <a:p>
            <a:r>
              <a:rPr lang="en-AU" dirty="0"/>
              <a:t>Trifolia-on-FHIR</a:t>
            </a:r>
          </a:p>
          <a:p>
            <a:pPr lvl="1"/>
            <a:r>
              <a:rPr lang="en-AU" dirty="0"/>
              <a:t>Web-based tool </a:t>
            </a:r>
          </a:p>
          <a:p>
            <a:pPr lvl="1"/>
            <a:r>
              <a:rPr lang="en-AU" dirty="0"/>
              <a:t>Back end is FHIR servers (HAPI)</a:t>
            </a:r>
          </a:p>
          <a:p>
            <a:pPr lvl="1"/>
            <a:r>
              <a:rPr lang="en-AU" dirty="0"/>
              <a:t>Supports multiple servers and version of FHIR</a:t>
            </a:r>
          </a:p>
          <a:p>
            <a:pPr lvl="1"/>
            <a:r>
              <a:rPr lang="en-AU" dirty="0"/>
              <a:t>Integrated with the HL7 FHIR IG Publisher</a:t>
            </a:r>
          </a:p>
        </p:txBody>
      </p:sp>
    </p:spTree>
    <p:extLst>
      <p:ext uri="{BB962C8B-B14F-4D97-AF65-F5344CB8AC3E}">
        <p14:creationId xmlns:p14="http://schemas.microsoft.com/office/powerpoint/2010/main" val="362324191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D5B86-AE7E-4EF0-B970-67BFC01294A2}"/>
              </a:ext>
            </a:extLst>
          </p:cNvPr>
          <p:cNvSpPr>
            <a:spLocks noGrp="1"/>
          </p:cNvSpPr>
          <p:nvPr>
            <p:ph type="title"/>
          </p:nvPr>
        </p:nvSpPr>
        <p:spPr/>
        <p:txBody>
          <a:bodyPr/>
          <a:lstStyle/>
          <a:p>
            <a:r>
              <a:rPr lang="en-US" dirty="0"/>
              <a:t>The Author’s Role</a:t>
            </a:r>
          </a:p>
        </p:txBody>
      </p:sp>
      <p:sp>
        <p:nvSpPr>
          <p:cNvPr id="3" name="Content Placeholder 2">
            <a:extLst>
              <a:ext uri="{FF2B5EF4-FFF2-40B4-BE49-F238E27FC236}">
                <a16:creationId xmlns:a16="http://schemas.microsoft.com/office/drawing/2014/main" id="{C4A0C1BB-6DCB-4503-A24A-B3645E5E6A9E}"/>
              </a:ext>
            </a:extLst>
          </p:cNvPr>
          <p:cNvSpPr>
            <a:spLocks noGrp="1"/>
          </p:cNvSpPr>
          <p:nvPr>
            <p:ph idx="1"/>
          </p:nvPr>
        </p:nvSpPr>
        <p:spPr>
          <a:xfrm>
            <a:off x="508000" y="1660124"/>
            <a:ext cx="11176000" cy="4624536"/>
          </a:xfrm>
        </p:spPr>
        <p:txBody>
          <a:bodyPr/>
          <a:lstStyle/>
          <a:p>
            <a:r>
              <a:rPr lang="en-US" sz="2400" dirty="0"/>
              <a:t>The IG Author(s) will be seen as the experts in what can be done and how to make it all happen.</a:t>
            </a:r>
          </a:p>
          <a:p>
            <a:r>
              <a:rPr lang="en-US" sz="2400" dirty="0"/>
              <a:t>Nail down the scope of the IG as tightly as possible at the start.</a:t>
            </a:r>
          </a:p>
          <a:p>
            <a:r>
              <a:rPr lang="en-US" sz="2400" dirty="0"/>
              <a:t>The Author(s) need to make the process smooth by helping to facilitate discussions on the possible, impractical and impossible and correctly label each.</a:t>
            </a:r>
          </a:p>
          <a:p>
            <a:pPr lvl="1"/>
            <a:r>
              <a:rPr lang="en-US" sz="2000" dirty="0"/>
              <a:t>ASK QUESTIONS but phrase them carefully.</a:t>
            </a:r>
          </a:p>
          <a:p>
            <a:pPr lvl="1"/>
            <a:r>
              <a:rPr lang="en-US" sz="2000" dirty="0"/>
              <a:t>Offer alternatives to the impractical and impossible, refine the possible</a:t>
            </a:r>
          </a:p>
          <a:p>
            <a:r>
              <a:rPr lang="en-US" sz="2400" dirty="0"/>
              <a:t>If the author doesn’t understand it, then it’s going to be done wrong. </a:t>
            </a:r>
          </a:p>
          <a:p>
            <a:pPr lvl="1"/>
            <a:r>
              <a:rPr lang="en-US" sz="2000" dirty="0"/>
              <a:t>ASK QUESTIONS but phrase them carefully.</a:t>
            </a:r>
          </a:p>
        </p:txBody>
      </p:sp>
    </p:spTree>
    <p:extLst>
      <p:ext uri="{BB962C8B-B14F-4D97-AF65-F5344CB8AC3E}">
        <p14:creationId xmlns:p14="http://schemas.microsoft.com/office/powerpoint/2010/main" val="2411534115"/>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FE5DF-0718-44D0-9024-3D220337BB60}"/>
              </a:ext>
            </a:extLst>
          </p:cNvPr>
          <p:cNvSpPr>
            <a:spLocks noGrp="1"/>
          </p:cNvSpPr>
          <p:nvPr>
            <p:ph type="title"/>
          </p:nvPr>
        </p:nvSpPr>
        <p:spPr/>
        <p:txBody>
          <a:bodyPr/>
          <a:lstStyle/>
          <a:p>
            <a:r>
              <a:rPr lang="en-US" dirty="0"/>
              <a:t>Getting to Yes, or No</a:t>
            </a:r>
          </a:p>
        </p:txBody>
      </p:sp>
      <p:sp>
        <p:nvSpPr>
          <p:cNvPr id="3" name="Content Placeholder 2">
            <a:extLst>
              <a:ext uri="{FF2B5EF4-FFF2-40B4-BE49-F238E27FC236}">
                <a16:creationId xmlns:a16="http://schemas.microsoft.com/office/drawing/2014/main" id="{50AD3F0C-E343-4530-BD7E-80BEFF35F9AB}"/>
              </a:ext>
            </a:extLst>
          </p:cNvPr>
          <p:cNvSpPr>
            <a:spLocks noGrp="1"/>
          </p:cNvSpPr>
          <p:nvPr>
            <p:ph idx="1"/>
          </p:nvPr>
        </p:nvSpPr>
        <p:spPr/>
        <p:txBody>
          <a:bodyPr/>
          <a:lstStyle/>
          <a:p>
            <a:r>
              <a:rPr lang="en-US" dirty="0"/>
              <a:t>The biggest problem in building a use case solution is limiting what needs to be done.   That means prioritizing and sometimes saying “No”.  But only sometimes</a:t>
            </a:r>
          </a:p>
          <a:p>
            <a:r>
              <a:rPr lang="en-US" dirty="0"/>
              <a:t>Easy “</a:t>
            </a:r>
            <a:r>
              <a:rPr lang="en-US" dirty="0" err="1"/>
              <a:t>No”s</a:t>
            </a:r>
            <a:r>
              <a:rPr lang="en-US" dirty="0"/>
              <a:t> are that which is technically impossible.  Everything else is negotiable</a:t>
            </a:r>
          </a:p>
          <a:p>
            <a:pPr lvl="1"/>
            <a:r>
              <a:rPr lang="en-US" dirty="0"/>
              <a:t>Is that request urgent, needed or nice to have?</a:t>
            </a:r>
          </a:p>
          <a:p>
            <a:pPr lvl="1"/>
            <a:r>
              <a:rPr lang="en-US" dirty="0"/>
              <a:t>Is that needed now, or can we worry about that in the future</a:t>
            </a:r>
          </a:p>
          <a:p>
            <a:pPr lvl="1"/>
            <a:r>
              <a:rPr lang="en-US" dirty="0"/>
              <a:t>Can we put a note in the documentation instead of constraining it?</a:t>
            </a:r>
          </a:p>
        </p:txBody>
      </p:sp>
    </p:spTree>
    <p:extLst>
      <p:ext uri="{BB962C8B-B14F-4D97-AF65-F5344CB8AC3E}">
        <p14:creationId xmlns:p14="http://schemas.microsoft.com/office/powerpoint/2010/main" val="203683830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FF0B9-8B17-485C-AD02-91DECCAC27D0}"/>
              </a:ext>
            </a:extLst>
          </p:cNvPr>
          <p:cNvSpPr>
            <a:spLocks noGrp="1"/>
          </p:cNvSpPr>
          <p:nvPr>
            <p:ph type="title"/>
          </p:nvPr>
        </p:nvSpPr>
        <p:spPr/>
        <p:txBody>
          <a:bodyPr/>
          <a:lstStyle/>
          <a:p>
            <a:r>
              <a:rPr lang="en-US" dirty="0"/>
              <a:t>It’s All About Time</a:t>
            </a:r>
          </a:p>
        </p:txBody>
      </p:sp>
      <p:sp>
        <p:nvSpPr>
          <p:cNvPr id="3" name="Content Placeholder 2">
            <a:extLst>
              <a:ext uri="{FF2B5EF4-FFF2-40B4-BE49-F238E27FC236}">
                <a16:creationId xmlns:a16="http://schemas.microsoft.com/office/drawing/2014/main" id="{61BD53C8-CD8F-4052-95B9-E93D7955BE66}"/>
              </a:ext>
            </a:extLst>
          </p:cNvPr>
          <p:cNvSpPr>
            <a:spLocks noGrp="1"/>
          </p:cNvSpPr>
          <p:nvPr>
            <p:ph idx="1"/>
          </p:nvPr>
        </p:nvSpPr>
        <p:spPr/>
        <p:txBody>
          <a:bodyPr/>
          <a:lstStyle/>
          <a:p>
            <a:r>
              <a:rPr lang="en-US" dirty="0"/>
              <a:t>Prioritization is also about setting and meeting timelines.  A four-year project to create version 1 of an IG is a waste of life.</a:t>
            </a:r>
          </a:p>
          <a:p>
            <a:r>
              <a:rPr lang="en-US" dirty="0"/>
              <a:t>What’s a reasonable timeline? – How big is it?  </a:t>
            </a:r>
          </a:p>
          <a:p>
            <a:pPr lvl="1"/>
            <a:r>
              <a:rPr lang="en-US" dirty="0"/>
              <a:t>How many profiles, extensions, </a:t>
            </a:r>
            <a:r>
              <a:rPr lang="en-US" dirty="0" err="1"/>
              <a:t>codesets</a:t>
            </a:r>
            <a:r>
              <a:rPr lang="en-US" dirty="0"/>
              <a:t>, examples?  How much can be re-used/borrowed?</a:t>
            </a:r>
          </a:p>
          <a:p>
            <a:pPr lvl="1"/>
            <a:r>
              <a:rPr lang="en-US" dirty="0"/>
              <a:t>How much research?</a:t>
            </a:r>
          </a:p>
        </p:txBody>
      </p:sp>
    </p:spTree>
    <p:extLst>
      <p:ext uri="{BB962C8B-B14F-4D97-AF65-F5344CB8AC3E}">
        <p14:creationId xmlns:p14="http://schemas.microsoft.com/office/powerpoint/2010/main" val="169885034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FF0B9-8B17-485C-AD02-91DECCAC27D0}"/>
              </a:ext>
            </a:extLst>
          </p:cNvPr>
          <p:cNvSpPr>
            <a:spLocks noGrp="1"/>
          </p:cNvSpPr>
          <p:nvPr>
            <p:ph type="title"/>
          </p:nvPr>
        </p:nvSpPr>
        <p:spPr/>
        <p:txBody>
          <a:bodyPr/>
          <a:lstStyle/>
          <a:p>
            <a:r>
              <a:rPr lang="en-US" dirty="0"/>
              <a:t>It’s All About Time</a:t>
            </a:r>
          </a:p>
        </p:txBody>
      </p:sp>
      <p:sp>
        <p:nvSpPr>
          <p:cNvPr id="3" name="Content Placeholder 2">
            <a:extLst>
              <a:ext uri="{FF2B5EF4-FFF2-40B4-BE49-F238E27FC236}">
                <a16:creationId xmlns:a16="http://schemas.microsoft.com/office/drawing/2014/main" id="{61BD53C8-CD8F-4052-95B9-E93D7955BE66}"/>
              </a:ext>
            </a:extLst>
          </p:cNvPr>
          <p:cNvSpPr>
            <a:spLocks noGrp="1"/>
          </p:cNvSpPr>
          <p:nvPr>
            <p:ph idx="1"/>
          </p:nvPr>
        </p:nvSpPr>
        <p:spPr/>
        <p:txBody>
          <a:bodyPr/>
          <a:lstStyle/>
          <a:p>
            <a:r>
              <a:rPr lang="en-US" dirty="0"/>
              <a:t>What’s a reasonable timeline? – How big is it?  (cont’d)</a:t>
            </a:r>
          </a:p>
          <a:p>
            <a:pPr lvl="1"/>
            <a:r>
              <a:rPr lang="en-US" dirty="0"/>
              <a:t>How much explanatory text?</a:t>
            </a:r>
          </a:p>
          <a:p>
            <a:pPr lvl="1"/>
            <a:r>
              <a:rPr lang="en-US" dirty="0"/>
              <a:t>How many diagrams?</a:t>
            </a:r>
          </a:p>
          <a:p>
            <a:r>
              <a:rPr lang="en-US" dirty="0"/>
              <a:t>All of this takes time.  All of this takes resources to create.</a:t>
            </a:r>
          </a:p>
          <a:p>
            <a:pPr lvl="1"/>
            <a:r>
              <a:rPr lang="en-US" dirty="0"/>
              <a:t>Authors , </a:t>
            </a:r>
            <a:r>
              <a:rPr lang="en-US" dirty="0" err="1"/>
              <a:t>modellers</a:t>
            </a:r>
            <a:r>
              <a:rPr lang="en-US" dirty="0"/>
              <a:t>, SMEs, reviewers, vocabulary, etc. </a:t>
            </a:r>
          </a:p>
        </p:txBody>
      </p:sp>
    </p:spTree>
    <p:extLst>
      <p:ext uri="{BB962C8B-B14F-4D97-AF65-F5344CB8AC3E}">
        <p14:creationId xmlns:p14="http://schemas.microsoft.com/office/powerpoint/2010/main" val="157629580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13EC1-7C06-45D8-9C7A-B7DDBE4257A3}"/>
              </a:ext>
            </a:extLst>
          </p:cNvPr>
          <p:cNvSpPr>
            <a:spLocks noGrp="1"/>
          </p:cNvSpPr>
          <p:nvPr>
            <p:ph type="title"/>
          </p:nvPr>
        </p:nvSpPr>
        <p:spPr/>
        <p:txBody>
          <a:bodyPr>
            <a:normAutofit/>
          </a:bodyPr>
          <a:lstStyle/>
          <a:p>
            <a:r>
              <a:rPr lang="en-US" dirty="0"/>
              <a:t>Use of </a:t>
            </a:r>
            <a:r>
              <a:rPr lang="en-US" dirty="0" err="1"/>
              <a:t>Connectathons</a:t>
            </a:r>
            <a:endParaRPr lang="en-US" dirty="0"/>
          </a:p>
        </p:txBody>
      </p:sp>
      <p:sp>
        <p:nvSpPr>
          <p:cNvPr id="3" name="Content Placeholder 2">
            <a:extLst>
              <a:ext uri="{FF2B5EF4-FFF2-40B4-BE49-F238E27FC236}">
                <a16:creationId xmlns:a16="http://schemas.microsoft.com/office/drawing/2014/main" id="{4EE2809C-6389-4DDC-8703-2A5116C0696A}"/>
              </a:ext>
            </a:extLst>
          </p:cNvPr>
          <p:cNvSpPr>
            <a:spLocks noGrp="1"/>
          </p:cNvSpPr>
          <p:nvPr>
            <p:ph idx="1"/>
          </p:nvPr>
        </p:nvSpPr>
        <p:spPr>
          <a:xfrm>
            <a:off x="508000" y="1632155"/>
            <a:ext cx="11176000" cy="4624536"/>
          </a:xfrm>
        </p:spPr>
        <p:txBody>
          <a:bodyPr/>
          <a:lstStyle/>
          <a:p>
            <a:r>
              <a:rPr lang="en-US" dirty="0"/>
              <a:t>“An HL7 [FHIR]Connectathon is a two-day event of hands-on FHIR development and testing held in conjunction with Working Group Meetings.”</a:t>
            </a:r>
          </a:p>
          <a:p>
            <a:r>
              <a:rPr lang="en-US" dirty="0"/>
              <a:t>Once you have a working prototype, the FHIR Connectathon is the best way to put it in front of parts of the community and see where the holes are.</a:t>
            </a:r>
          </a:p>
          <a:p>
            <a:pPr lvl="1"/>
            <a:r>
              <a:rPr lang="en-US" dirty="0"/>
              <a:t>Find a/some member(s) of the community who can be partners for the test</a:t>
            </a:r>
          </a:p>
          <a:p>
            <a:r>
              <a:rPr lang="en-US" dirty="0"/>
              <a:t>New issues, other points of view, new eyes on a tricky issue all become more apparent than working in isolation</a:t>
            </a:r>
          </a:p>
        </p:txBody>
      </p:sp>
    </p:spTree>
    <p:extLst>
      <p:ext uri="{BB962C8B-B14F-4D97-AF65-F5344CB8AC3E}">
        <p14:creationId xmlns:p14="http://schemas.microsoft.com/office/powerpoint/2010/main" val="78321449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0DB61-2605-4E20-AA55-DC7B67DE028B}"/>
              </a:ext>
            </a:extLst>
          </p:cNvPr>
          <p:cNvSpPr>
            <a:spLocks noGrp="1"/>
          </p:cNvSpPr>
          <p:nvPr>
            <p:ph type="title"/>
          </p:nvPr>
        </p:nvSpPr>
        <p:spPr/>
        <p:txBody>
          <a:bodyPr/>
          <a:lstStyle/>
          <a:p>
            <a:r>
              <a:rPr lang="en-US" dirty="0"/>
              <a:t>Comment Ballots</a:t>
            </a:r>
          </a:p>
        </p:txBody>
      </p:sp>
      <p:sp>
        <p:nvSpPr>
          <p:cNvPr id="3" name="Content Placeholder 2">
            <a:extLst>
              <a:ext uri="{FF2B5EF4-FFF2-40B4-BE49-F238E27FC236}">
                <a16:creationId xmlns:a16="http://schemas.microsoft.com/office/drawing/2014/main" id="{868C8182-C1CB-4597-9125-09CA5EB33F24}"/>
              </a:ext>
            </a:extLst>
          </p:cNvPr>
          <p:cNvSpPr>
            <a:spLocks noGrp="1"/>
          </p:cNvSpPr>
          <p:nvPr>
            <p:ph idx="1"/>
          </p:nvPr>
        </p:nvSpPr>
        <p:spPr/>
        <p:txBody>
          <a:bodyPr/>
          <a:lstStyle/>
          <a:p>
            <a:r>
              <a:rPr lang="en-US" dirty="0"/>
              <a:t>With a Connectathon test achieved, and the issues cleared up, it’s time to let the whole community have a look.</a:t>
            </a:r>
          </a:p>
          <a:p>
            <a:r>
              <a:rPr lang="en-US" dirty="0"/>
              <a:t>Submit a Notice of Intent to Ballot and go through the publication readiness checklist to get all the supporting paperwork done</a:t>
            </a:r>
          </a:p>
          <a:p>
            <a:pPr lvl="1"/>
            <a:r>
              <a:rPr lang="en-US" dirty="0"/>
              <a:t>Package-</a:t>
            </a:r>
            <a:r>
              <a:rPr lang="en-US" dirty="0" err="1"/>
              <a:t>list.json</a:t>
            </a:r>
            <a:endParaRPr lang="en-US" dirty="0"/>
          </a:p>
          <a:p>
            <a:pPr lvl="1"/>
            <a:r>
              <a:rPr lang="en-US" dirty="0"/>
              <a:t>Properties.txt</a:t>
            </a:r>
          </a:p>
          <a:p>
            <a:pPr lvl="1"/>
            <a:r>
              <a:rPr lang="en-US" dirty="0"/>
              <a:t>A perfectly clean (or at least only issues for Grahame left) QA result</a:t>
            </a:r>
          </a:p>
          <a:p>
            <a:pPr lvl="1"/>
            <a:r>
              <a:rPr lang="en-US" dirty="0"/>
              <a:t>A fresh, clean IG is then pushed to the HL7 FHIR repository. </a:t>
            </a:r>
          </a:p>
          <a:p>
            <a:pPr lvl="1"/>
            <a:endParaRPr lang="en-US" dirty="0"/>
          </a:p>
        </p:txBody>
      </p:sp>
    </p:spTree>
    <p:extLst>
      <p:ext uri="{BB962C8B-B14F-4D97-AF65-F5344CB8AC3E}">
        <p14:creationId xmlns:p14="http://schemas.microsoft.com/office/powerpoint/2010/main" val="253092043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AC5C1-E52E-4B21-9631-BDA5D1E66B98}"/>
              </a:ext>
            </a:extLst>
          </p:cNvPr>
          <p:cNvSpPr>
            <a:spLocks noGrp="1"/>
          </p:cNvSpPr>
          <p:nvPr>
            <p:ph type="title"/>
          </p:nvPr>
        </p:nvSpPr>
        <p:spPr/>
        <p:txBody>
          <a:bodyPr/>
          <a:lstStyle/>
          <a:p>
            <a:r>
              <a:rPr lang="en-US" dirty="0"/>
              <a:t>Comment Ballots</a:t>
            </a:r>
          </a:p>
        </p:txBody>
      </p:sp>
      <p:sp>
        <p:nvSpPr>
          <p:cNvPr id="3" name="Content Placeholder 2">
            <a:extLst>
              <a:ext uri="{FF2B5EF4-FFF2-40B4-BE49-F238E27FC236}">
                <a16:creationId xmlns:a16="http://schemas.microsoft.com/office/drawing/2014/main" id="{8DBDC44A-9158-4EA3-818F-D6CFEFEF13FE}"/>
              </a:ext>
            </a:extLst>
          </p:cNvPr>
          <p:cNvSpPr>
            <a:spLocks noGrp="1"/>
          </p:cNvSpPr>
          <p:nvPr>
            <p:ph idx="1"/>
          </p:nvPr>
        </p:nvSpPr>
        <p:spPr/>
        <p:txBody>
          <a:bodyPr/>
          <a:lstStyle/>
          <a:p>
            <a:r>
              <a:rPr lang="en-US" dirty="0"/>
              <a:t>Invite as many as possible to review the IG as in depth as possible and submit detailed comments</a:t>
            </a:r>
          </a:p>
          <a:p>
            <a:r>
              <a:rPr lang="en-US" dirty="0"/>
              <a:t>Sit and watch as the community calls your baby ugly.</a:t>
            </a:r>
          </a:p>
          <a:p>
            <a:r>
              <a:rPr lang="en-US" dirty="0"/>
              <a:t>Comments come in three </a:t>
            </a:r>
            <a:r>
              <a:rPr lang="en-US" dirty="0" err="1"/>
              <a:t>flavours</a:t>
            </a:r>
            <a:r>
              <a:rPr lang="en-US" dirty="0"/>
              <a:t>:</a:t>
            </a:r>
          </a:p>
          <a:p>
            <a:pPr lvl="1"/>
            <a:r>
              <a:rPr lang="en-US" dirty="0"/>
              <a:t>Typo – tend to be automatically accepted</a:t>
            </a:r>
          </a:p>
          <a:p>
            <a:pPr lvl="1"/>
            <a:r>
              <a:rPr lang="en-US" dirty="0"/>
              <a:t>Affirmative – suggestions, questions or comments that the commenter feels would improve or clarify the content</a:t>
            </a:r>
          </a:p>
          <a:p>
            <a:pPr lvl="1"/>
            <a:r>
              <a:rPr lang="en-US" dirty="0"/>
              <a:t>Negative – changes the commenter feels must be made to make the IG suitable for use.</a:t>
            </a:r>
          </a:p>
        </p:txBody>
      </p:sp>
    </p:spTree>
    <p:extLst>
      <p:ext uri="{BB962C8B-B14F-4D97-AF65-F5344CB8AC3E}">
        <p14:creationId xmlns:p14="http://schemas.microsoft.com/office/powerpoint/2010/main" val="157618202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40952-29CF-4598-ADC3-E080405EB54E}"/>
              </a:ext>
            </a:extLst>
          </p:cNvPr>
          <p:cNvSpPr>
            <a:spLocks noGrp="1"/>
          </p:cNvSpPr>
          <p:nvPr>
            <p:ph type="title"/>
          </p:nvPr>
        </p:nvSpPr>
        <p:spPr/>
        <p:txBody>
          <a:bodyPr/>
          <a:lstStyle/>
          <a:p>
            <a:r>
              <a:rPr lang="en-US" dirty="0"/>
              <a:t>Comment Resolution</a:t>
            </a:r>
          </a:p>
        </p:txBody>
      </p:sp>
      <p:sp>
        <p:nvSpPr>
          <p:cNvPr id="3" name="Content Placeholder 2">
            <a:extLst>
              <a:ext uri="{FF2B5EF4-FFF2-40B4-BE49-F238E27FC236}">
                <a16:creationId xmlns:a16="http://schemas.microsoft.com/office/drawing/2014/main" id="{4BFD1FFD-2ACE-4D49-A13A-A5DFA58CA915}"/>
              </a:ext>
            </a:extLst>
          </p:cNvPr>
          <p:cNvSpPr>
            <a:spLocks noGrp="1"/>
          </p:cNvSpPr>
          <p:nvPr>
            <p:ph idx="1"/>
          </p:nvPr>
        </p:nvSpPr>
        <p:spPr/>
        <p:txBody>
          <a:bodyPr>
            <a:normAutofit fontScale="77500" lnSpcReduction="20000"/>
          </a:bodyPr>
          <a:lstStyle/>
          <a:p>
            <a:r>
              <a:rPr lang="en-US" dirty="0"/>
              <a:t>In-person resolution at the following WGM is best. However, discuss prior with negative commenters with negotiated solutions</a:t>
            </a:r>
          </a:p>
          <a:p>
            <a:r>
              <a:rPr lang="en-US" dirty="0"/>
              <a:t>Follow the easy-to-use steps to get all your ballot comments into </a:t>
            </a:r>
            <a:r>
              <a:rPr lang="en-US" dirty="0" err="1"/>
              <a:t>GForge</a:t>
            </a:r>
            <a:r>
              <a:rPr lang="en-US" dirty="0"/>
              <a:t> (or, someday, Jira): </a:t>
            </a:r>
          </a:p>
          <a:p>
            <a:r>
              <a:rPr lang="en-US" dirty="0"/>
              <a:t>Review all comments and, with the project team, create suggested dispositions (solutions) for each.</a:t>
            </a:r>
          </a:p>
          <a:p>
            <a:pPr lvl="1"/>
            <a:r>
              <a:rPr lang="en-US" dirty="0"/>
              <a:t>Suggested dispositions are suggestions.  They might not be what the commenter wants so some negotiation is needed.</a:t>
            </a:r>
          </a:p>
          <a:p>
            <a:pPr lvl="1"/>
            <a:r>
              <a:rPr lang="en-US" dirty="0"/>
              <a:t>“Not Persuasive” should be used only when the comment is impossible.  Otherwise, find a negotiated solution.  That may include “Considered for Future Use”</a:t>
            </a:r>
          </a:p>
          <a:p>
            <a:pPr lvl="1"/>
            <a:r>
              <a:rPr lang="en-US" dirty="0"/>
              <a:t>Affirmative comments need only be considered, they do not require action.</a:t>
            </a:r>
          </a:p>
          <a:p>
            <a:r>
              <a:rPr lang="en-US" dirty="0"/>
              <a:t>Some comments may be enough to make your change your model (resource choices, etc.).  That usually requires another comment ballot.</a:t>
            </a:r>
          </a:p>
          <a:p>
            <a:pPr lvl="1"/>
            <a:endParaRPr lang="en-US" dirty="0"/>
          </a:p>
        </p:txBody>
      </p:sp>
    </p:spTree>
    <p:extLst>
      <p:ext uri="{BB962C8B-B14F-4D97-AF65-F5344CB8AC3E}">
        <p14:creationId xmlns:p14="http://schemas.microsoft.com/office/powerpoint/2010/main" val="4118008981"/>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79BEC5A-0BD0-48A4-9698-D65B51C6CE59}"/>
              </a:ext>
            </a:extLst>
          </p:cNvPr>
          <p:cNvSpPr>
            <a:spLocks noGrp="1"/>
          </p:cNvSpPr>
          <p:nvPr>
            <p:ph type="title"/>
          </p:nvPr>
        </p:nvSpPr>
        <p:spPr/>
        <p:txBody>
          <a:bodyPr/>
          <a:lstStyle/>
          <a:p>
            <a:r>
              <a:rPr lang="en-US" dirty="0"/>
              <a:t>Source Control</a:t>
            </a:r>
          </a:p>
        </p:txBody>
      </p:sp>
      <p:sp>
        <p:nvSpPr>
          <p:cNvPr id="5" name="Text Placeholder 4">
            <a:extLst>
              <a:ext uri="{FF2B5EF4-FFF2-40B4-BE49-F238E27FC236}">
                <a16:creationId xmlns:a16="http://schemas.microsoft.com/office/drawing/2014/main" id="{FFD0181B-E19F-44FF-A049-BD6E3B6FB87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57814842"/>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C71947-E537-4BA1-B98F-3D80E1132010}"/>
              </a:ext>
            </a:extLst>
          </p:cNvPr>
          <p:cNvSpPr>
            <a:spLocks noGrp="1"/>
          </p:cNvSpPr>
          <p:nvPr>
            <p:ph type="title"/>
          </p:nvPr>
        </p:nvSpPr>
        <p:spPr/>
        <p:txBody>
          <a:bodyPr/>
          <a:lstStyle/>
          <a:p>
            <a:r>
              <a:rPr lang="en-US" dirty="0"/>
              <a:t>Version Management</a:t>
            </a:r>
          </a:p>
        </p:txBody>
      </p:sp>
      <p:sp>
        <p:nvSpPr>
          <p:cNvPr id="5" name="Content Placeholder 4">
            <a:extLst>
              <a:ext uri="{FF2B5EF4-FFF2-40B4-BE49-F238E27FC236}">
                <a16:creationId xmlns:a16="http://schemas.microsoft.com/office/drawing/2014/main" id="{08BF64EF-C5D3-4781-A674-456271CF4F0E}"/>
              </a:ext>
            </a:extLst>
          </p:cNvPr>
          <p:cNvSpPr>
            <a:spLocks noGrp="1"/>
          </p:cNvSpPr>
          <p:nvPr>
            <p:ph idx="1"/>
          </p:nvPr>
        </p:nvSpPr>
        <p:spPr>
          <a:xfrm>
            <a:off x="508000" y="1484785"/>
            <a:ext cx="11176000" cy="4624536"/>
          </a:xfrm>
        </p:spPr>
        <p:txBody>
          <a:bodyPr/>
          <a:lstStyle/>
          <a:p>
            <a:r>
              <a:rPr lang="en-US" dirty="0"/>
              <a:t>There are several versions you need to manage:</a:t>
            </a:r>
          </a:p>
          <a:p>
            <a:pPr marL="914400" lvl="1" indent="-457200">
              <a:buFont typeface="+mj-lt"/>
              <a:buAutoNum type="arabicPeriod"/>
            </a:pPr>
            <a:r>
              <a:rPr lang="en-US" dirty="0"/>
              <a:t>The FHIR version you’re using as your base</a:t>
            </a:r>
          </a:p>
          <a:p>
            <a:pPr marL="914400" lvl="1" indent="-457200">
              <a:buFont typeface="+mj-lt"/>
              <a:buAutoNum type="arabicPeriod"/>
            </a:pPr>
            <a:r>
              <a:rPr lang="en-US" dirty="0"/>
              <a:t>The version of your IG (less than 1.0 at the start)</a:t>
            </a:r>
          </a:p>
          <a:p>
            <a:pPr marL="914400" lvl="1" indent="-457200">
              <a:buFont typeface="+mj-lt"/>
              <a:buAutoNum type="arabicPeriod"/>
            </a:pPr>
            <a:r>
              <a:rPr lang="en-US" dirty="0"/>
              <a:t>(optionally) the version of IG you’re dependent on (</a:t>
            </a:r>
            <a:r>
              <a:rPr lang="en-US" dirty="0" err="1"/>
              <a:t>USCore</a:t>
            </a:r>
            <a:r>
              <a:rPr lang="en-US" dirty="0"/>
              <a:t>)</a:t>
            </a:r>
          </a:p>
          <a:p>
            <a:r>
              <a:rPr lang="en-US" dirty="0"/>
              <a:t>You don’t need to worry about the FHIR version, except to list it in your </a:t>
            </a:r>
            <a:r>
              <a:rPr lang="en-US" dirty="0" err="1"/>
              <a:t>ImplementationGuide</a:t>
            </a:r>
            <a:r>
              <a:rPr lang="en-US" dirty="0"/>
              <a:t> resource</a:t>
            </a:r>
          </a:p>
          <a:p>
            <a:r>
              <a:rPr lang="en-US" dirty="0" err="1"/>
              <a:t>USCore</a:t>
            </a:r>
            <a:r>
              <a:rPr lang="en-US" dirty="0"/>
              <a:t> (if you’re dependent) has different versions based on FHIR version and may be revised.  It’s important that you track it’s version as it may break your build with a change if you’re working from the CI version.</a:t>
            </a:r>
          </a:p>
        </p:txBody>
      </p:sp>
    </p:spTree>
    <p:extLst>
      <p:ext uri="{BB962C8B-B14F-4D97-AF65-F5344CB8AC3E}">
        <p14:creationId xmlns:p14="http://schemas.microsoft.com/office/powerpoint/2010/main" val="1033757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0200F-3B3C-4367-B5E5-FEE22F89FC66}"/>
              </a:ext>
            </a:extLst>
          </p:cNvPr>
          <p:cNvSpPr>
            <a:spLocks noGrp="1"/>
          </p:cNvSpPr>
          <p:nvPr>
            <p:ph type="title"/>
          </p:nvPr>
        </p:nvSpPr>
        <p:spPr/>
        <p:txBody>
          <a:bodyPr/>
          <a:lstStyle/>
          <a:p>
            <a:r>
              <a:rPr lang="en-AU" dirty="0"/>
              <a:t>Trifolia-on-FHIR: Main Functions</a:t>
            </a:r>
            <a:endParaRPr lang="en-US" dirty="0"/>
          </a:p>
        </p:txBody>
      </p:sp>
      <p:sp>
        <p:nvSpPr>
          <p:cNvPr id="3" name="Content Placeholder 2">
            <a:extLst>
              <a:ext uri="{FF2B5EF4-FFF2-40B4-BE49-F238E27FC236}">
                <a16:creationId xmlns:a16="http://schemas.microsoft.com/office/drawing/2014/main" id="{C6E1D266-4691-497B-ACAA-02DA05C53B62}"/>
              </a:ext>
            </a:extLst>
          </p:cNvPr>
          <p:cNvSpPr>
            <a:spLocks noGrp="1"/>
          </p:cNvSpPr>
          <p:nvPr>
            <p:ph idx="1"/>
          </p:nvPr>
        </p:nvSpPr>
        <p:spPr/>
        <p:txBody>
          <a:bodyPr/>
          <a:lstStyle/>
          <a:p>
            <a:r>
              <a:rPr lang="en-AU" sz="2800" dirty="0"/>
              <a:t>Create and edit an ImplementationGuide</a:t>
            </a:r>
          </a:p>
          <a:p>
            <a:r>
              <a:rPr lang="en-AU" sz="2800" dirty="0"/>
              <a:t>Create and edit profiles and extensions (StructureDefinition)</a:t>
            </a:r>
          </a:p>
          <a:p>
            <a:r>
              <a:rPr lang="en-AU" sz="2800" dirty="0"/>
              <a:t>Add resources to an ImplementationGuide</a:t>
            </a:r>
          </a:p>
          <a:p>
            <a:r>
              <a:rPr lang="en-AU" sz="2800" dirty="0"/>
              <a:t>Create and edit the pages and narrative content of an IG</a:t>
            </a:r>
          </a:p>
          <a:p>
            <a:r>
              <a:rPr lang="en-AU" sz="2800" dirty="0"/>
              <a:t>Publish the IG (using the HL7 IG Publisher)</a:t>
            </a:r>
          </a:p>
          <a:p>
            <a:pPr lvl="1"/>
            <a:r>
              <a:rPr lang="en-AU" sz="2400" dirty="0"/>
              <a:t>Run the FHIR IG Publisher right in </a:t>
            </a:r>
            <a:r>
              <a:rPr lang="en-AU" sz="2400" dirty="0" err="1"/>
              <a:t>ToF</a:t>
            </a:r>
            <a:endParaRPr lang="en-AU" sz="2400" dirty="0"/>
          </a:p>
          <a:p>
            <a:pPr lvl="1"/>
            <a:r>
              <a:rPr lang="en-AU" sz="2400" dirty="0"/>
              <a:t>View the resulting IG</a:t>
            </a:r>
          </a:p>
          <a:p>
            <a:pPr lvl="1"/>
            <a:r>
              <a:rPr lang="en-AU" sz="2400" dirty="0"/>
              <a:t>QA and validate </a:t>
            </a:r>
          </a:p>
          <a:p>
            <a:pPr lvl="1"/>
            <a:r>
              <a:rPr lang="en-AU" sz="2400" dirty="0"/>
              <a:t>Export all files needed to publish the IG elsewhere (like the FHIR CI build)</a:t>
            </a:r>
          </a:p>
          <a:p>
            <a:pPr lvl="1"/>
            <a:endParaRPr lang="en-US" dirty="0"/>
          </a:p>
          <a:p>
            <a:pPr lvl="1"/>
            <a:endParaRPr lang="en-US" dirty="0"/>
          </a:p>
        </p:txBody>
      </p:sp>
    </p:spTree>
    <p:extLst>
      <p:ext uri="{BB962C8B-B14F-4D97-AF65-F5344CB8AC3E}">
        <p14:creationId xmlns:p14="http://schemas.microsoft.com/office/powerpoint/2010/main" val="57557411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92431-A1C5-44FF-93E4-20B4525B6196}"/>
              </a:ext>
            </a:extLst>
          </p:cNvPr>
          <p:cNvSpPr>
            <a:spLocks noGrp="1"/>
          </p:cNvSpPr>
          <p:nvPr>
            <p:ph type="title"/>
          </p:nvPr>
        </p:nvSpPr>
        <p:spPr/>
        <p:txBody>
          <a:bodyPr/>
          <a:lstStyle/>
          <a:p>
            <a:r>
              <a:rPr lang="en-US" dirty="0"/>
              <a:t>Version Management</a:t>
            </a:r>
          </a:p>
        </p:txBody>
      </p:sp>
      <p:sp>
        <p:nvSpPr>
          <p:cNvPr id="3" name="Content Placeholder 2">
            <a:extLst>
              <a:ext uri="{FF2B5EF4-FFF2-40B4-BE49-F238E27FC236}">
                <a16:creationId xmlns:a16="http://schemas.microsoft.com/office/drawing/2014/main" id="{42FBB666-BD22-41EE-9137-A38AA18FA623}"/>
              </a:ext>
            </a:extLst>
          </p:cNvPr>
          <p:cNvSpPr>
            <a:spLocks noGrp="1"/>
          </p:cNvSpPr>
          <p:nvPr>
            <p:ph idx="1"/>
          </p:nvPr>
        </p:nvSpPr>
        <p:spPr/>
        <p:txBody>
          <a:bodyPr/>
          <a:lstStyle/>
          <a:p>
            <a:r>
              <a:rPr lang="en-US" dirty="0"/>
              <a:t>Your IG’s version is dependent only on your development.  Typically, you’ll use 0.1.0 as your development and initial comment period version, specifying that you’re in-progress and things are ready to change.  </a:t>
            </a:r>
          </a:p>
          <a:p>
            <a:pPr lvl="1"/>
            <a:r>
              <a:rPr lang="en-US" dirty="0"/>
              <a:t>Your second comment ballot version is 0.2.0, and so on.</a:t>
            </a:r>
          </a:p>
          <a:p>
            <a:r>
              <a:rPr lang="en-US" dirty="0"/>
              <a:t>When you’ve done all your balloting and comment resolution, then you hit version 1.0 for STU 1</a:t>
            </a:r>
          </a:p>
          <a:p>
            <a:pPr lvl="1"/>
            <a:r>
              <a:rPr lang="en-US" dirty="0"/>
              <a:t>When you update it for STU 2, or beyond, you’re at 2.0, etc.</a:t>
            </a:r>
          </a:p>
          <a:p>
            <a:pPr lvl="1"/>
            <a:r>
              <a:rPr lang="en-US" dirty="0"/>
              <a:t>Revisions for STU updates are 1.1, etc. </a:t>
            </a:r>
          </a:p>
        </p:txBody>
      </p:sp>
    </p:spTree>
    <p:extLst>
      <p:ext uri="{BB962C8B-B14F-4D97-AF65-F5344CB8AC3E}">
        <p14:creationId xmlns:p14="http://schemas.microsoft.com/office/powerpoint/2010/main" val="422549630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F0633-D93E-4C4D-AF4E-7434B80F21E8}"/>
              </a:ext>
            </a:extLst>
          </p:cNvPr>
          <p:cNvSpPr>
            <a:spLocks noGrp="1"/>
          </p:cNvSpPr>
          <p:nvPr>
            <p:ph type="title"/>
          </p:nvPr>
        </p:nvSpPr>
        <p:spPr/>
        <p:txBody>
          <a:bodyPr/>
          <a:lstStyle/>
          <a:p>
            <a:r>
              <a:rPr lang="en-US" dirty="0"/>
              <a:t>The FHIR Maturity Model (FMM)</a:t>
            </a:r>
          </a:p>
        </p:txBody>
      </p:sp>
      <p:sp>
        <p:nvSpPr>
          <p:cNvPr id="3" name="Content Placeholder 2">
            <a:extLst>
              <a:ext uri="{FF2B5EF4-FFF2-40B4-BE49-F238E27FC236}">
                <a16:creationId xmlns:a16="http://schemas.microsoft.com/office/drawing/2014/main" id="{73D07A4D-6468-47A6-8311-FA0DB771258B}"/>
              </a:ext>
            </a:extLst>
          </p:cNvPr>
          <p:cNvSpPr>
            <a:spLocks noGrp="1"/>
          </p:cNvSpPr>
          <p:nvPr>
            <p:ph idx="1"/>
          </p:nvPr>
        </p:nvSpPr>
        <p:spPr/>
        <p:txBody>
          <a:bodyPr>
            <a:normAutofit fontScale="92500" lnSpcReduction="20000"/>
          </a:bodyPr>
          <a:lstStyle/>
          <a:p>
            <a:r>
              <a:rPr lang="en-US" dirty="0"/>
              <a:t>FMM1 = no warnings during the build process and the responsible WG has indicated that they consider the artifact substantially complete and ready for implementation. </a:t>
            </a:r>
          </a:p>
          <a:p>
            <a:pPr lvl="1"/>
            <a:r>
              <a:rPr lang="en-US" dirty="0"/>
              <a:t>The FHIR Management Group has approved the underlying IG proposal.</a:t>
            </a:r>
          </a:p>
          <a:p>
            <a:r>
              <a:rPr lang="en-US" dirty="0"/>
              <a:t>FMM2 = tested (e.g. at a Connectathon) successfully among at least three independently developed systems using semi-realistic data and scenarios</a:t>
            </a:r>
          </a:p>
          <a:p>
            <a:r>
              <a:rPr lang="en-US" dirty="0"/>
              <a:t>FMM3 = verified by the work group as meeting the Conformance Resource Quality Guidelines; </a:t>
            </a:r>
          </a:p>
          <a:p>
            <a:pPr lvl="1"/>
            <a:r>
              <a:rPr lang="en-US" dirty="0"/>
              <a:t>has been subject to a round of formal balloting </a:t>
            </a:r>
          </a:p>
          <a:p>
            <a:pPr lvl="1"/>
            <a:r>
              <a:rPr lang="en-US" dirty="0"/>
              <a:t>at least 10 distinct implementer comments from at least 3 organizations resulting in at least one substantive change</a:t>
            </a:r>
          </a:p>
          <a:p>
            <a:endParaRPr lang="en-US" dirty="0"/>
          </a:p>
        </p:txBody>
      </p:sp>
    </p:spTree>
    <p:extLst>
      <p:ext uri="{BB962C8B-B14F-4D97-AF65-F5344CB8AC3E}">
        <p14:creationId xmlns:p14="http://schemas.microsoft.com/office/powerpoint/2010/main" val="1988889943"/>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F0633-D93E-4C4D-AF4E-7434B80F21E8}"/>
              </a:ext>
            </a:extLst>
          </p:cNvPr>
          <p:cNvSpPr>
            <a:spLocks noGrp="1"/>
          </p:cNvSpPr>
          <p:nvPr>
            <p:ph type="title"/>
          </p:nvPr>
        </p:nvSpPr>
        <p:spPr/>
        <p:txBody>
          <a:bodyPr/>
          <a:lstStyle/>
          <a:p>
            <a:r>
              <a:rPr lang="en-US" dirty="0"/>
              <a:t>The FHIR Maturity Model (FMM)</a:t>
            </a:r>
          </a:p>
        </p:txBody>
      </p:sp>
      <p:sp>
        <p:nvSpPr>
          <p:cNvPr id="3" name="Content Placeholder 2">
            <a:extLst>
              <a:ext uri="{FF2B5EF4-FFF2-40B4-BE49-F238E27FC236}">
                <a16:creationId xmlns:a16="http://schemas.microsoft.com/office/drawing/2014/main" id="{73D07A4D-6468-47A6-8311-FA0DB771258B}"/>
              </a:ext>
            </a:extLst>
          </p:cNvPr>
          <p:cNvSpPr>
            <a:spLocks noGrp="1"/>
          </p:cNvSpPr>
          <p:nvPr>
            <p:ph idx="1"/>
          </p:nvPr>
        </p:nvSpPr>
        <p:spPr/>
        <p:txBody>
          <a:bodyPr>
            <a:normAutofit fontScale="85000" lnSpcReduction="10000"/>
          </a:bodyPr>
          <a:lstStyle/>
          <a:p>
            <a:r>
              <a:rPr lang="en-US" dirty="0"/>
              <a:t>FMM4  = tested across its scope, published in a formal publication (e.g. STU), and implemented in multiple prototype projects. </a:t>
            </a:r>
          </a:p>
          <a:p>
            <a:pPr lvl="1"/>
            <a:r>
              <a:rPr lang="en-US" dirty="0"/>
              <a:t>the responsible work group agrees the IG is sufficiently stable to require implementer consultation for subsequent non-backward compatible changes.</a:t>
            </a:r>
          </a:p>
          <a:p>
            <a:r>
              <a:rPr lang="en-US" dirty="0"/>
              <a:t>FMM5 = the artifact has been published in two formal publication release cycles at STU level and has been implemented in at least 5 independent production systems (in multiple countries if not US Realm)</a:t>
            </a:r>
          </a:p>
          <a:p>
            <a:r>
              <a:rPr lang="en-US" dirty="0"/>
              <a:t>FMM6 = the responsible work group and the FMG agree the material is ready to lock down and the artifact has passed HL7 normative ballot</a:t>
            </a:r>
          </a:p>
        </p:txBody>
      </p:sp>
    </p:spTree>
    <p:extLst>
      <p:ext uri="{BB962C8B-B14F-4D97-AF65-F5344CB8AC3E}">
        <p14:creationId xmlns:p14="http://schemas.microsoft.com/office/powerpoint/2010/main" val="254045423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F4527-C8CF-4FCA-88A1-A8C64F49B204}"/>
              </a:ext>
            </a:extLst>
          </p:cNvPr>
          <p:cNvSpPr>
            <a:spLocks noGrp="1"/>
          </p:cNvSpPr>
          <p:nvPr>
            <p:ph type="title"/>
          </p:nvPr>
        </p:nvSpPr>
        <p:spPr/>
        <p:txBody>
          <a:bodyPr/>
          <a:lstStyle/>
          <a:p>
            <a:r>
              <a:rPr lang="en-US" dirty="0"/>
              <a:t>GitHub</a:t>
            </a:r>
          </a:p>
        </p:txBody>
      </p:sp>
      <p:sp>
        <p:nvSpPr>
          <p:cNvPr id="3" name="Content Placeholder 2">
            <a:extLst>
              <a:ext uri="{FF2B5EF4-FFF2-40B4-BE49-F238E27FC236}">
                <a16:creationId xmlns:a16="http://schemas.microsoft.com/office/drawing/2014/main" id="{EB2CE37A-F135-4831-9D13-FC0AB55C982D}"/>
              </a:ext>
            </a:extLst>
          </p:cNvPr>
          <p:cNvSpPr>
            <a:spLocks noGrp="1"/>
          </p:cNvSpPr>
          <p:nvPr>
            <p:ph idx="1"/>
          </p:nvPr>
        </p:nvSpPr>
        <p:spPr/>
        <p:txBody>
          <a:bodyPr/>
          <a:lstStyle/>
          <a:p>
            <a:r>
              <a:rPr lang="en-US" dirty="0"/>
              <a:t>Please sign up for GitHub and let the FMG know your GitHub username so you can work in the FHIR space</a:t>
            </a:r>
          </a:p>
          <a:p>
            <a:pPr lvl="1"/>
            <a:r>
              <a:rPr lang="en-US" dirty="0"/>
              <a:t>To do this, just send a message to the "GitHub Usernames" stream of #committers listing your username</a:t>
            </a:r>
          </a:p>
          <a:p>
            <a:r>
              <a:rPr lang="en-US" dirty="0"/>
              <a:t>Download and install a Git client for your operating system</a:t>
            </a:r>
          </a:p>
          <a:p>
            <a:r>
              <a:rPr lang="en-US" dirty="0"/>
              <a:t>Check in (“Push”) your current code base</a:t>
            </a:r>
          </a:p>
          <a:p>
            <a:endParaRPr lang="en-US" dirty="0"/>
          </a:p>
        </p:txBody>
      </p:sp>
    </p:spTree>
    <p:extLst>
      <p:ext uri="{BB962C8B-B14F-4D97-AF65-F5344CB8AC3E}">
        <p14:creationId xmlns:p14="http://schemas.microsoft.com/office/powerpoint/2010/main" val="279631239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98FFB-6695-4752-869C-319CB380B201}"/>
              </a:ext>
            </a:extLst>
          </p:cNvPr>
          <p:cNvSpPr>
            <a:spLocks noGrp="1"/>
          </p:cNvSpPr>
          <p:nvPr>
            <p:ph type="title"/>
          </p:nvPr>
        </p:nvSpPr>
        <p:spPr/>
        <p:txBody>
          <a:bodyPr/>
          <a:lstStyle/>
          <a:p>
            <a:r>
              <a:rPr lang="en-US" dirty="0"/>
              <a:t>GitHub Issues</a:t>
            </a:r>
          </a:p>
        </p:txBody>
      </p:sp>
      <p:sp>
        <p:nvSpPr>
          <p:cNvPr id="3" name="Content Placeholder 2">
            <a:extLst>
              <a:ext uri="{FF2B5EF4-FFF2-40B4-BE49-F238E27FC236}">
                <a16:creationId xmlns:a16="http://schemas.microsoft.com/office/drawing/2014/main" id="{5632D6D2-3247-43F6-9B22-60089A17EB70}"/>
              </a:ext>
            </a:extLst>
          </p:cNvPr>
          <p:cNvSpPr>
            <a:spLocks noGrp="1"/>
          </p:cNvSpPr>
          <p:nvPr>
            <p:ph idx="1"/>
          </p:nvPr>
        </p:nvSpPr>
        <p:spPr/>
        <p:txBody>
          <a:bodyPr>
            <a:normAutofit fontScale="77500" lnSpcReduction="20000"/>
          </a:bodyPr>
          <a:lstStyle/>
          <a:p>
            <a:r>
              <a:rPr lang="en-US" dirty="0"/>
              <a:t>Working with Git is a challenge at times, if you have multiple committers.  If you do need to have multiple people working on the project, there are two ways to handle this.</a:t>
            </a:r>
          </a:p>
          <a:p>
            <a:pPr marL="514350" indent="-514350">
              <a:buFont typeface="+mj-lt"/>
              <a:buAutoNum type="arabicPeriod"/>
            </a:pPr>
            <a:r>
              <a:rPr lang="en-US" dirty="0"/>
              <a:t>You have sole committer access, people send you the files they are adding, you review and push them into the build.</a:t>
            </a:r>
          </a:p>
          <a:p>
            <a:pPr marL="514350" indent="-514350">
              <a:buFont typeface="+mj-lt"/>
              <a:buAutoNum type="arabicPeriod"/>
            </a:pPr>
            <a:r>
              <a:rPr lang="en-US" dirty="0"/>
              <a:t>You maintain branches and merge manually</a:t>
            </a:r>
          </a:p>
          <a:p>
            <a:endParaRPr lang="en-US" dirty="0"/>
          </a:p>
          <a:p>
            <a:r>
              <a:rPr lang="en-US" dirty="0"/>
              <a:t>Some think one is best as you don’t end up (frequently) with mystery breakages due to uncommunicated changes.  </a:t>
            </a:r>
          </a:p>
          <a:p>
            <a:r>
              <a:rPr lang="en-US" dirty="0"/>
              <a:t>Using Git/GitHub version control allows you to roll back changes that break your build or were committed accidentally.  </a:t>
            </a:r>
          </a:p>
          <a:p>
            <a:r>
              <a:rPr lang="en-US" b="1" u="sng" dirty="0"/>
              <a:t>Always</a:t>
            </a:r>
            <a:r>
              <a:rPr lang="en-US" dirty="0"/>
              <a:t> pull the latest version of the code base before branching if you’re working with multiple developers.</a:t>
            </a:r>
            <a:endParaRPr lang="en-US" u="sng" dirty="0"/>
          </a:p>
          <a:p>
            <a:pPr marL="514350" indent="-514350">
              <a:buFont typeface="+mj-lt"/>
              <a:buAutoNum type="arabicPeriod"/>
            </a:pPr>
            <a:endParaRPr lang="en-US" dirty="0"/>
          </a:p>
          <a:p>
            <a:endParaRPr lang="en-US" dirty="0"/>
          </a:p>
        </p:txBody>
      </p:sp>
    </p:spTree>
    <p:extLst>
      <p:ext uri="{BB962C8B-B14F-4D97-AF65-F5344CB8AC3E}">
        <p14:creationId xmlns:p14="http://schemas.microsoft.com/office/powerpoint/2010/main" val="250602519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149F4-AE55-4568-A6E6-14A91E332A5C}"/>
              </a:ext>
            </a:extLst>
          </p:cNvPr>
          <p:cNvSpPr>
            <a:spLocks noGrp="1"/>
          </p:cNvSpPr>
          <p:nvPr>
            <p:ph type="title"/>
          </p:nvPr>
        </p:nvSpPr>
        <p:spPr/>
        <p:txBody>
          <a:bodyPr/>
          <a:lstStyle/>
          <a:p>
            <a:r>
              <a:rPr lang="en-US" dirty="0"/>
              <a:t>Setting Up the CI Build Process</a:t>
            </a:r>
          </a:p>
        </p:txBody>
      </p:sp>
      <p:sp>
        <p:nvSpPr>
          <p:cNvPr id="3" name="Content Placeholder 2">
            <a:extLst>
              <a:ext uri="{FF2B5EF4-FFF2-40B4-BE49-F238E27FC236}">
                <a16:creationId xmlns:a16="http://schemas.microsoft.com/office/drawing/2014/main" id="{AC2BEBF4-DC11-438B-A4C1-6061F22A7A92}"/>
              </a:ext>
            </a:extLst>
          </p:cNvPr>
          <p:cNvSpPr>
            <a:spLocks noGrp="1"/>
          </p:cNvSpPr>
          <p:nvPr>
            <p:ph idx="1"/>
          </p:nvPr>
        </p:nvSpPr>
        <p:spPr/>
        <p:txBody>
          <a:bodyPr>
            <a:normAutofit fontScale="92500" lnSpcReduction="10000"/>
          </a:bodyPr>
          <a:lstStyle/>
          <a:p>
            <a:r>
              <a:rPr lang="en-US" dirty="0"/>
              <a:t>Create an IG in a new GitHub folder, including a file called </a:t>
            </a:r>
            <a:r>
              <a:rPr lang="en-US" dirty="0" err="1"/>
              <a:t>ig.json</a:t>
            </a:r>
            <a:r>
              <a:rPr lang="en-US" dirty="0"/>
              <a:t> containing the IG definition, alongside any other content that your IG requires.</a:t>
            </a:r>
          </a:p>
          <a:p>
            <a:r>
              <a:rPr lang="en-US" dirty="0"/>
              <a:t>Configure the Webhook (next slide)</a:t>
            </a:r>
          </a:p>
          <a:p>
            <a:r>
              <a:rPr lang="en-US" dirty="0"/>
              <a:t>Now GitHub will automatically trigger a build whenever you commit changes.</a:t>
            </a:r>
          </a:p>
          <a:p>
            <a:r>
              <a:rPr lang="en-US" dirty="0"/>
              <a:t>It can take 2-3 minutes for the build and you will see a notification in </a:t>
            </a:r>
            <a:r>
              <a:rPr lang="en-US" dirty="0" err="1"/>
              <a:t>Zulip</a:t>
            </a:r>
            <a:r>
              <a:rPr lang="en-US" dirty="0"/>
              <a:t> in committers/notifications/</a:t>
            </a:r>
            <a:r>
              <a:rPr lang="en-US" dirty="0" err="1"/>
              <a:t>ig</a:t>
            </a:r>
            <a:r>
              <a:rPr lang="en-US" dirty="0"/>
              <a:t>-build </a:t>
            </a:r>
          </a:p>
          <a:p>
            <a:r>
              <a:rPr lang="en-US" dirty="0">
                <a:hlinkClick r:id="rId2"/>
              </a:rPr>
              <a:t>https://fhir.github.io/auto-ig-builder/builds.html</a:t>
            </a:r>
            <a:r>
              <a:rPr lang="en-US" dirty="0"/>
              <a:t> shows the status of all IG CI builds and allows triggering a re-build.</a:t>
            </a:r>
          </a:p>
        </p:txBody>
      </p:sp>
    </p:spTree>
    <p:extLst>
      <p:ext uri="{BB962C8B-B14F-4D97-AF65-F5344CB8AC3E}">
        <p14:creationId xmlns:p14="http://schemas.microsoft.com/office/powerpoint/2010/main" val="224600334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B5D72-82B9-42B8-A6B5-52E6BD41610B}"/>
              </a:ext>
            </a:extLst>
          </p:cNvPr>
          <p:cNvSpPr>
            <a:spLocks noGrp="1"/>
          </p:cNvSpPr>
          <p:nvPr>
            <p:ph type="title"/>
          </p:nvPr>
        </p:nvSpPr>
        <p:spPr/>
        <p:txBody>
          <a:bodyPr/>
          <a:lstStyle/>
          <a:p>
            <a:r>
              <a:rPr lang="en-US" dirty="0"/>
              <a:t>Adding the Webhook</a:t>
            </a:r>
          </a:p>
        </p:txBody>
      </p:sp>
      <p:sp>
        <p:nvSpPr>
          <p:cNvPr id="3" name="Content Placeholder 2">
            <a:extLst>
              <a:ext uri="{FF2B5EF4-FFF2-40B4-BE49-F238E27FC236}">
                <a16:creationId xmlns:a16="http://schemas.microsoft.com/office/drawing/2014/main" id="{38A4E506-358B-4DB5-AA60-0C2814C36B96}"/>
              </a:ext>
            </a:extLst>
          </p:cNvPr>
          <p:cNvSpPr>
            <a:spLocks noGrp="1"/>
          </p:cNvSpPr>
          <p:nvPr>
            <p:ph idx="1"/>
          </p:nvPr>
        </p:nvSpPr>
        <p:spPr>
          <a:xfrm>
            <a:off x="838200" y="1592826"/>
            <a:ext cx="10515600" cy="4827639"/>
          </a:xfrm>
        </p:spPr>
        <p:txBody>
          <a:bodyPr>
            <a:normAutofit fontScale="62500" lnSpcReduction="20000"/>
          </a:bodyPr>
          <a:lstStyle/>
          <a:p>
            <a:r>
              <a:rPr lang="en-US" dirty="0"/>
              <a:t> Add a Webhook in GitHub: click "Settings", then "Webhooks", then "Add Webhook".</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Enter the URL:</a:t>
            </a:r>
            <a:br>
              <a:rPr lang="en-US" dirty="0"/>
            </a:br>
            <a:r>
              <a:rPr lang="en-US" dirty="0"/>
              <a:t>https://us-central1-fhir-org-starter-project.cloudfunctions.net/ig-commit-trigger. </a:t>
            </a:r>
          </a:p>
          <a:p>
            <a:r>
              <a:rPr lang="en-US" dirty="0"/>
              <a:t>Choose "Content type" of application/json </a:t>
            </a:r>
          </a:p>
          <a:p>
            <a:r>
              <a:rPr lang="en-US" dirty="0"/>
              <a:t>Accept the default (empty) "secret". </a:t>
            </a:r>
          </a:p>
          <a:p>
            <a:r>
              <a:rPr lang="en-US" dirty="0"/>
              <a:t>Choose "Just the push event" as the trigger, </a:t>
            </a:r>
          </a:p>
          <a:p>
            <a:r>
              <a:rPr lang="en-US" dirty="0"/>
              <a:t>Click "Add webhook".</a:t>
            </a:r>
          </a:p>
          <a:p>
            <a:pPr marL="0" indent="0">
              <a:buNone/>
            </a:pPr>
            <a:endParaRPr lang="en-US" dirty="0"/>
          </a:p>
        </p:txBody>
      </p:sp>
      <p:pic>
        <p:nvPicPr>
          <p:cNvPr id="4" name="Picture 3">
            <a:extLst>
              <a:ext uri="{FF2B5EF4-FFF2-40B4-BE49-F238E27FC236}">
                <a16:creationId xmlns:a16="http://schemas.microsoft.com/office/drawing/2014/main" id="{D89DF140-B735-4E01-9789-4A972670B01C}"/>
              </a:ext>
            </a:extLst>
          </p:cNvPr>
          <p:cNvPicPr>
            <a:picLocks noChangeAspect="1"/>
          </p:cNvPicPr>
          <p:nvPr/>
        </p:nvPicPr>
        <p:blipFill rotWithShape="1">
          <a:blip r:embed="rId2"/>
          <a:srcRect t="15779" b="20076"/>
          <a:stretch/>
        </p:blipFill>
        <p:spPr>
          <a:xfrm>
            <a:off x="1138603" y="2005780"/>
            <a:ext cx="9206490" cy="2300748"/>
          </a:xfrm>
          <a:prstGeom prst="rect">
            <a:avLst/>
          </a:prstGeom>
        </p:spPr>
      </p:pic>
      <p:cxnSp>
        <p:nvCxnSpPr>
          <p:cNvPr id="6" name="Straight Arrow Connector 5">
            <a:extLst>
              <a:ext uri="{FF2B5EF4-FFF2-40B4-BE49-F238E27FC236}">
                <a16:creationId xmlns:a16="http://schemas.microsoft.com/office/drawing/2014/main" id="{D8F726E7-2F4E-4BE9-B888-45E02D182BCC}"/>
              </a:ext>
            </a:extLst>
          </p:cNvPr>
          <p:cNvCxnSpPr>
            <a:cxnSpLocks/>
          </p:cNvCxnSpPr>
          <p:nvPr/>
        </p:nvCxnSpPr>
        <p:spPr>
          <a:xfrm flipH="1">
            <a:off x="8367252" y="2247212"/>
            <a:ext cx="806245"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8" name="Straight Arrow Connector 7">
            <a:extLst>
              <a:ext uri="{FF2B5EF4-FFF2-40B4-BE49-F238E27FC236}">
                <a16:creationId xmlns:a16="http://schemas.microsoft.com/office/drawing/2014/main" id="{1DB43F95-3530-491A-93B3-6859F3D6C05F}"/>
              </a:ext>
            </a:extLst>
          </p:cNvPr>
          <p:cNvCxnSpPr>
            <a:cxnSpLocks/>
          </p:cNvCxnSpPr>
          <p:nvPr/>
        </p:nvCxnSpPr>
        <p:spPr>
          <a:xfrm flipH="1">
            <a:off x="2344994" y="3751940"/>
            <a:ext cx="806245"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9" name="Straight Arrow Connector 8">
            <a:extLst>
              <a:ext uri="{FF2B5EF4-FFF2-40B4-BE49-F238E27FC236}">
                <a16:creationId xmlns:a16="http://schemas.microsoft.com/office/drawing/2014/main" id="{6FD4DC51-1B41-4DDE-9E39-BD338C978013}"/>
              </a:ext>
            </a:extLst>
          </p:cNvPr>
          <p:cNvCxnSpPr>
            <a:cxnSpLocks/>
          </p:cNvCxnSpPr>
          <p:nvPr/>
        </p:nvCxnSpPr>
        <p:spPr>
          <a:xfrm flipH="1">
            <a:off x="9941971" y="2767781"/>
            <a:ext cx="806245"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0" name="TextBox 9">
            <a:extLst>
              <a:ext uri="{FF2B5EF4-FFF2-40B4-BE49-F238E27FC236}">
                <a16:creationId xmlns:a16="http://schemas.microsoft.com/office/drawing/2014/main" id="{10AD692F-6012-4B19-A9E5-68632F39D2BD}"/>
              </a:ext>
            </a:extLst>
          </p:cNvPr>
          <p:cNvSpPr txBox="1"/>
          <p:nvPr/>
        </p:nvSpPr>
        <p:spPr>
          <a:xfrm>
            <a:off x="8619531" y="1953309"/>
            <a:ext cx="301686" cy="369332"/>
          </a:xfrm>
          <a:prstGeom prst="rect">
            <a:avLst/>
          </a:prstGeom>
          <a:noFill/>
        </p:spPr>
        <p:txBody>
          <a:bodyPr wrap="none" rtlCol="0">
            <a:spAutoFit/>
          </a:bodyPr>
          <a:lstStyle/>
          <a:p>
            <a:r>
              <a:rPr lang="en-US" dirty="0"/>
              <a:t>1</a:t>
            </a:r>
          </a:p>
        </p:txBody>
      </p:sp>
      <p:sp>
        <p:nvSpPr>
          <p:cNvPr id="11" name="TextBox 10">
            <a:extLst>
              <a:ext uri="{FF2B5EF4-FFF2-40B4-BE49-F238E27FC236}">
                <a16:creationId xmlns:a16="http://schemas.microsoft.com/office/drawing/2014/main" id="{E59800D6-F083-49D5-9DFB-BEE416252D61}"/>
              </a:ext>
            </a:extLst>
          </p:cNvPr>
          <p:cNvSpPr txBox="1"/>
          <p:nvPr/>
        </p:nvSpPr>
        <p:spPr>
          <a:xfrm>
            <a:off x="2597273" y="3429000"/>
            <a:ext cx="301686" cy="369332"/>
          </a:xfrm>
          <a:prstGeom prst="rect">
            <a:avLst/>
          </a:prstGeom>
          <a:noFill/>
        </p:spPr>
        <p:txBody>
          <a:bodyPr wrap="none" rtlCol="0">
            <a:spAutoFit/>
          </a:bodyPr>
          <a:lstStyle/>
          <a:p>
            <a:r>
              <a:rPr lang="en-US" dirty="0"/>
              <a:t>2</a:t>
            </a:r>
          </a:p>
        </p:txBody>
      </p:sp>
      <p:sp>
        <p:nvSpPr>
          <p:cNvPr id="12" name="TextBox 11">
            <a:extLst>
              <a:ext uri="{FF2B5EF4-FFF2-40B4-BE49-F238E27FC236}">
                <a16:creationId xmlns:a16="http://schemas.microsoft.com/office/drawing/2014/main" id="{D6D8C668-9839-4166-A575-D4321F506C51}"/>
              </a:ext>
            </a:extLst>
          </p:cNvPr>
          <p:cNvSpPr txBox="1"/>
          <p:nvPr/>
        </p:nvSpPr>
        <p:spPr>
          <a:xfrm>
            <a:off x="10194250" y="2473878"/>
            <a:ext cx="301686" cy="369332"/>
          </a:xfrm>
          <a:prstGeom prst="rect">
            <a:avLst/>
          </a:prstGeom>
          <a:noFill/>
        </p:spPr>
        <p:txBody>
          <a:bodyPr wrap="none" rtlCol="0">
            <a:spAutoFit/>
          </a:bodyPr>
          <a:lstStyle/>
          <a:p>
            <a:r>
              <a:rPr lang="en-US" dirty="0"/>
              <a:t>3</a:t>
            </a:r>
          </a:p>
        </p:txBody>
      </p:sp>
    </p:spTree>
    <p:extLst>
      <p:ext uri="{BB962C8B-B14F-4D97-AF65-F5344CB8AC3E}">
        <p14:creationId xmlns:p14="http://schemas.microsoft.com/office/powerpoint/2010/main" val="2933720589"/>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850CDD-D93B-46EC-A940-736CF589155E}"/>
              </a:ext>
            </a:extLst>
          </p:cNvPr>
          <p:cNvSpPr>
            <a:spLocks noGrp="1"/>
          </p:cNvSpPr>
          <p:nvPr>
            <p:ph type="title"/>
          </p:nvPr>
        </p:nvSpPr>
        <p:spPr/>
        <p:txBody>
          <a:bodyPr/>
          <a:lstStyle/>
          <a:p>
            <a:r>
              <a:rPr lang="en-US" dirty="0"/>
              <a:t>Vocabulary</a:t>
            </a:r>
          </a:p>
        </p:txBody>
      </p:sp>
      <p:sp>
        <p:nvSpPr>
          <p:cNvPr id="5" name="Text Placeholder 4">
            <a:extLst>
              <a:ext uri="{FF2B5EF4-FFF2-40B4-BE49-F238E27FC236}">
                <a16:creationId xmlns:a16="http://schemas.microsoft.com/office/drawing/2014/main" id="{BA6017E3-2C1F-43D0-A9AD-54B61DD6802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18532088"/>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BC8C6-7DF5-47AF-8828-3BDD30F77019}"/>
              </a:ext>
            </a:extLst>
          </p:cNvPr>
          <p:cNvSpPr>
            <a:spLocks noGrp="1"/>
          </p:cNvSpPr>
          <p:nvPr>
            <p:ph type="title"/>
          </p:nvPr>
        </p:nvSpPr>
        <p:spPr/>
        <p:txBody>
          <a:bodyPr/>
          <a:lstStyle/>
          <a:p>
            <a:r>
              <a:rPr lang="en-US" dirty="0"/>
              <a:t>Internal vs. External Code Systems</a:t>
            </a:r>
          </a:p>
        </p:txBody>
      </p:sp>
      <p:sp>
        <p:nvSpPr>
          <p:cNvPr id="3" name="Content Placeholder 2">
            <a:extLst>
              <a:ext uri="{FF2B5EF4-FFF2-40B4-BE49-F238E27FC236}">
                <a16:creationId xmlns:a16="http://schemas.microsoft.com/office/drawing/2014/main" id="{198EB8F4-E120-4168-A5A3-326BCF235A5C}"/>
              </a:ext>
            </a:extLst>
          </p:cNvPr>
          <p:cNvSpPr>
            <a:spLocks noGrp="1"/>
          </p:cNvSpPr>
          <p:nvPr>
            <p:ph idx="1"/>
          </p:nvPr>
        </p:nvSpPr>
        <p:spPr>
          <a:xfrm>
            <a:off x="286058" y="1617950"/>
            <a:ext cx="11176000" cy="4624536"/>
          </a:xfrm>
        </p:spPr>
        <p:txBody>
          <a:bodyPr/>
          <a:lstStyle/>
          <a:p>
            <a:r>
              <a:rPr lang="en-US" sz="2800" dirty="0"/>
              <a:t>FHIR Code systems define the codes used for standard value sets used in the Profiles</a:t>
            </a:r>
          </a:p>
          <a:p>
            <a:pPr lvl="1"/>
            <a:r>
              <a:rPr lang="en-US" sz="2400" dirty="0"/>
              <a:t>External such as </a:t>
            </a:r>
            <a:r>
              <a:rPr lang="en-US" sz="2400" dirty="0" err="1"/>
              <a:t>RxNorm</a:t>
            </a:r>
            <a:r>
              <a:rPr lang="en-US" sz="2400" dirty="0"/>
              <a:t>, SNOMED, LOINC, etc.</a:t>
            </a:r>
          </a:p>
          <a:p>
            <a:pPr lvl="1"/>
            <a:r>
              <a:rPr lang="en-US" sz="2400" dirty="0"/>
              <a:t>FHIR Internal (FHIR Created) all prefixed with http://hl7.org/fhir/</a:t>
            </a:r>
          </a:p>
          <a:p>
            <a:pPr lvl="1"/>
            <a:r>
              <a:rPr lang="en-US" sz="2400" dirty="0"/>
              <a:t>FHIR External (FHIR licensed or imported) all prefixed with http://terminology.hl7​.org/</a:t>
            </a:r>
            <a:r>
              <a:rPr lang="en-US" sz="2400" dirty="0" err="1"/>
              <a:t>CodeSystem</a:t>
            </a:r>
            <a:r>
              <a:rPr lang="en-US" sz="2400" dirty="0"/>
              <a:t>/</a:t>
            </a:r>
          </a:p>
          <a:p>
            <a:pPr lvl="1"/>
            <a:r>
              <a:rPr lang="en-US" sz="2400" dirty="0"/>
              <a:t>HL7 V3 using http://terminology.hl7.org/CodeSystem/v3-[Name]</a:t>
            </a:r>
          </a:p>
          <a:p>
            <a:pPr lvl="1"/>
            <a:r>
              <a:rPr lang="en-US" sz="2400" dirty="0"/>
              <a:t>HL7 V2 using </a:t>
            </a:r>
            <a:r>
              <a:rPr lang="en-US" sz="2400" dirty="0">
                <a:hlinkClick r:id="rId2"/>
              </a:rPr>
              <a:t>http://terminology.hl7.org/CodeSystem/v2/[Table</a:t>
            </a:r>
            <a:r>
              <a:rPr lang="en-US" sz="2400" dirty="0"/>
              <a:t>]</a:t>
            </a:r>
          </a:p>
          <a:p>
            <a:r>
              <a:rPr lang="en-US" sz="2800" dirty="0"/>
              <a:t>Where possible, using HL7 code systems simplifies matters but may not cover your use case.</a:t>
            </a:r>
          </a:p>
          <a:p>
            <a:r>
              <a:rPr lang="en-US" sz="2800" dirty="0"/>
              <a:t>For a full list: https://www.hl7.org/fhir/terminologies-systems.html</a:t>
            </a:r>
          </a:p>
        </p:txBody>
      </p:sp>
    </p:spTree>
    <p:extLst>
      <p:ext uri="{BB962C8B-B14F-4D97-AF65-F5344CB8AC3E}">
        <p14:creationId xmlns:p14="http://schemas.microsoft.com/office/powerpoint/2010/main" val="215224294"/>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26460-5B37-4B76-BB0C-82D702101333}"/>
              </a:ext>
            </a:extLst>
          </p:cNvPr>
          <p:cNvSpPr>
            <a:spLocks noGrp="1"/>
          </p:cNvSpPr>
          <p:nvPr>
            <p:ph type="title"/>
          </p:nvPr>
        </p:nvSpPr>
        <p:spPr/>
        <p:txBody>
          <a:bodyPr/>
          <a:lstStyle/>
          <a:p>
            <a:r>
              <a:rPr lang="en-US" dirty="0"/>
              <a:t>A reminder!</a:t>
            </a:r>
          </a:p>
        </p:txBody>
      </p:sp>
      <p:sp>
        <p:nvSpPr>
          <p:cNvPr id="3" name="Content Placeholder 2">
            <a:extLst>
              <a:ext uri="{FF2B5EF4-FFF2-40B4-BE49-F238E27FC236}">
                <a16:creationId xmlns:a16="http://schemas.microsoft.com/office/drawing/2014/main" id="{961C973E-C094-443A-9FD5-019F68D804AF}"/>
              </a:ext>
            </a:extLst>
          </p:cNvPr>
          <p:cNvSpPr>
            <a:spLocks noGrp="1"/>
          </p:cNvSpPr>
          <p:nvPr>
            <p:ph idx="1"/>
          </p:nvPr>
        </p:nvSpPr>
        <p:spPr/>
        <p:txBody>
          <a:bodyPr/>
          <a:lstStyle/>
          <a:p>
            <a:r>
              <a:rPr lang="en-US" dirty="0"/>
              <a:t>Always check to see if there is a code system or value set that meets your needs before creating your own.  </a:t>
            </a:r>
          </a:p>
          <a:p>
            <a:pPr lvl="1"/>
            <a:r>
              <a:rPr lang="en-US" dirty="0"/>
              <a:t>Extend it or constrain as necessary</a:t>
            </a:r>
          </a:p>
        </p:txBody>
      </p:sp>
    </p:spTree>
    <p:extLst>
      <p:ext uri="{BB962C8B-B14F-4D97-AF65-F5344CB8AC3E}">
        <p14:creationId xmlns:p14="http://schemas.microsoft.com/office/powerpoint/2010/main" val="3385414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0B543-4769-4B5D-BD36-28A11DDE3E54}"/>
              </a:ext>
            </a:extLst>
          </p:cNvPr>
          <p:cNvSpPr>
            <a:spLocks noGrp="1"/>
          </p:cNvSpPr>
          <p:nvPr>
            <p:ph type="title"/>
          </p:nvPr>
        </p:nvSpPr>
        <p:spPr/>
        <p:txBody>
          <a:bodyPr/>
          <a:lstStyle/>
          <a:p>
            <a:r>
              <a:rPr lang="en-AU" dirty="0"/>
              <a:t>Browse Implementation Guides</a:t>
            </a:r>
            <a:endParaRPr lang="en-US" dirty="0"/>
          </a:p>
        </p:txBody>
      </p:sp>
      <p:sp>
        <p:nvSpPr>
          <p:cNvPr id="4" name="Slide Number Placeholder 3">
            <a:extLst>
              <a:ext uri="{FF2B5EF4-FFF2-40B4-BE49-F238E27FC236}">
                <a16:creationId xmlns:a16="http://schemas.microsoft.com/office/drawing/2014/main" id="{13A84D0A-25BD-426D-9AE0-6679E0455875}"/>
              </a:ext>
            </a:extLst>
          </p:cNvPr>
          <p:cNvSpPr>
            <a:spLocks noGrp="1"/>
          </p:cNvSpPr>
          <p:nvPr>
            <p:ph type="sldNum" sz="quarter" idx="11"/>
          </p:nvPr>
        </p:nvSpPr>
        <p:spPr bwMode="auto">
          <a:xfrm>
            <a:off x="5791200" y="6629400"/>
            <a:ext cx="711200" cy="2286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13</a:t>
            </a:fld>
            <a:endParaRPr lang="en-US" dirty="0"/>
          </a:p>
        </p:txBody>
      </p:sp>
      <p:pic>
        <p:nvPicPr>
          <p:cNvPr id="7" name="Picture 6">
            <a:extLst>
              <a:ext uri="{FF2B5EF4-FFF2-40B4-BE49-F238E27FC236}">
                <a16:creationId xmlns:a16="http://schemas.microsoft.com/office/drawing/2014/main" id="{B61E9D7D-43A1-429B-B409-279EBADC8307}"/>
              </a:ext>
            </a:extLst>
          </p:cNvPr>
          <p:cNvPicPr>
            <a:picLocks noChangeAspect="1"/>
          </p:cNvPicPr>
          <p:nvPr/>
        </p:nvPicPr>
        <p:blipFill>
          <a:blip r:embed="rId2"/>
          <a:stretch>
            <a:fillRect/>
          </a:stretch>
        </p:blipFill>
        <p:spPr>
          <a:xfrm>
            <a:off x="3701988" y="1564573"/>
            <a:ext cx="8154652" cy="4984475"/>
          </a:xfrm>
          <a:prstGeom prst="rect">
            <a:avLst/>
          </a:prstGeom>
        </p:spPr>
      </p:pic>
      <p:sp>
        <p:nvSpPr>
          <p:cNvPr id="10" name="TextBox 9">
            <a:extLst>
              <a:ext uri="{FF2B5EF4-FFF2-40B4-BE49-F238E27FC236}">
                <a16:creationId xmlns:a16="http://schemas.microsoft.com/office/drawing/2014/main" id="{EFA9C81D-D37B-47AA-A4BD-1021A8939B34}"/>
              </a:ext>
            </a:extLst>
          </p:cNvPr>
          <p:cNvSpPr txBox="1"/>
          <p:nvPr/>
        </p:nvSpPr>
        <p:spPr>
          <a:xfrm>
            <a:off x="508001" y="1988840"/>
            <a:ext cx="2995711" cy="3416320"/>
          </a:xfrm>
          <a:prstGeom prst="rect">
            <a:avLst/>
          </a:prstGeom>
          <a:noFill/>
        </p:spPr>
        <p:txBody>
          <a:bodyPr wrap="square" rtlCol="0">
            <a:spAutoFit/>
          </a:bodyPr>
          <a:lstStyle/>
          <a:p>
            <a:pPr marL="342900" indent="-342900">
              <a:buFont typeface="+mj-lt"/>
              <a:buAutoNum type="arabicPeriod"/>
            </a:pPr>
            <a:r>
              <a:rPr lang="en-AU" dirty="0"/>
              <a:t>Search for an IG by name or title</a:t>
            </a:r>
          </a:p>
          <a:p>
            <a:pPr marL="342900" indent="-342900">
              <a:buFont typeface="+mj-lt"/>
              <a:buAutoNum type="arabicPeriod"/>
            </a:pPr>
            <a:endParaRPr lang="en-AU" dirty="0"/>
          </a:p>
          <a:p>
            <a:pPr marL="342900" indent="-342900">
              <a:buFont typeface="+mj-lt"/>
              <a:buAutoNum type="arabicPeriod"/>
            </a:pPr>
            <a:r>
              <a:rPr lang="en-AU" dirty="0"/>
              <a:t>Edit IG</a:t>
            </a:r>
          </a:p>
          <a:p>
            <a:pPr marL="342900" indent="-342900">
              <a:buFont typeface="+mj-lt"/>
              <a:buAutoNum type="arabicPeriod"/>
            </a:pPr>
            <a:endParaRPr lang="en-AU" dirty="0"/>
          </a:p>
          <a:p>
            <a:pPr marL="342900" indent="-342900">
              <a:buFont typeface="+mj-lt"/>
              <a:buAutoNum type="arabicPeriod"/>
            </a:pPr>
            <a:r>
              <a:rPr lang="en-AU" dirty="0"/>
              <a:t>View published IG</a:t>
            </a:r>
          </a:p>
          <a:p>
            <a:pPr marL="342900" indent="-342900">
              <a:buFont typeface="+mj-lt"/>
              <a:buAutoNum type="arabicPeriod"/>
            </a:pPr>
            <a:endParaRPr lang="en-AU" dirty="0"/>
          </a:p>
          <a:p>
            <a:pPr marL="342900" indent="-342900">
              <a:buFont typeface="+mj-lt"/>
              <a:buAutoNum type="arabicPeriod"/>
            </a:pPr>
            <a:r>
              <a:rPr lang="en-AU" dirty="0"/>
              <a:t>Delete IG</a:t>
            </a:r>
          </a:p>
          <a:p>
            <a:pPr marL="342900" indent="-342900">
              <a:buFont typeface="+mj-lt"/>
              <a:buAutoNum type="arabicPeriod"/>
            </a:pPr>
            <a:endParaRPr lang="en-AU" dirty="0"/>
          </a:p>
          <a:p>
            <a:pPr marL="342900" indent="-342900">
              <a:buFont typeface="+mj-lt"/>
              <a:buAutoNum type="arabicPeriod"/>
            </a:pPr>
            <a:r>
              <a:rPr lang="en-AU" dirty="0"/>
              <a:t>Change ID</a:t>
            </a:r>
          </a:p>
          <a:p>
            <a:pPr marL="342900" indent="-342900">
              <a:buFont typeface="+mj-lt"/>
              <a:buAutoNum type="arabicPeriod"/>
            </a:pPr>
            <a:endParaRPr lang="en-AU" dirty="0"/>
          </a:p>
          <a:p>
            <a:pPr marL="342900" indent="-342900">
              <a:buFont typeface="+mj-lt"/>
              <a:buAutoNum type="arabicPeriod"/>
            </a:pPr>
            <a:r>
              <a:rPr lang="en-AU" dirty="0"/>
              <a:t>Add/create new IG</a:t>
            </a:r>
            <a:endParaRPr lang="en-US" dirty="0"/>
          </a:p>
        </p:txBody>
      </p:sp>
      <p:sp>
        <p:nvSpPr>
          <p:cNvPr id="30" name="Speech Bubble: Rectangle with Corners Rounded 29">
            <a:extLst>
              <a:ext uri="{FF2B5EF4-FFF2-40B4-BE49-F238E27FC236}">
                <a16:creationId xmlns:a16="http://schemas.microsoft.com/office/drawing/2014/main" id="{2F6F5F9A-2BCA-483D-BA60-3FCC9CA64132}"/>
              </a:ext>
            </a:extLst>
          </p:cNvPr>
          <p:cNvSpPr/>
          <p:nvPr/>
        </p:nvSpPr>
        <p:spPr bwMode="auto">
          <a:xfrm>
            <a:off x="4799856" y="3429000"/>
            <a:ext cx="360040" cy="360039"/>
          </a:xfrm>
          <a:prstGeom prst="wedgeRoundRectCallout">
            <a:avLst>
              <a:gd name="adj1" fmla="val -156449"/>
              <a:gd name="adj2" fmla="val 121678"/>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1800" b="0" i="0" u="none" strike="noStrike" cap="none" normalizeH="0" baseline="0" dirty="0">
                <a:ln>
                  <a:noFill/>
                </a:ln>
                <a:solidFill>
                  <a:schemeClr val="tx1"/>
                </a:solidFill>
                <a:effectLst/>
                <a:latin typeface="Arial" charset="0"/>
              </a:rPr>
              <a:t>1</a:t>
            </a:r>
            <a:endParaRPr kumimoji="0" lang="en-US" sz="1800" b="0" i="0" u="none" strike="noStrike" cap="none" normalizeH="0" baseline="0" dirty="0">
              <a:ln>
                <a:noFill/>
              </a:ln>
              <a:solidFill>
                <a:schemeClr val="tx1"/>
              </a:solidFill>
              <a:effectLst/>
              <a:latin typeface="Arial" charset="0"/>
            </a:endParaRPr>
          </a:p>
        </p:txBody>
      </p:sp>
      <p:sp>
        <p:nvSpPr>
          <p:cNvPr id="31" name="Speech Bubble: Rectangle with Corners Rounded 30">
            <a:extLst>
              <a:ext uri="{FF2B5EF4-FFF2-40B4-BE49-F238E27FC236}">
                <a16:creationId xmlns:a16="http://schemas.microsoft.com/office/drawing/2014/main" id="{388A8324-AC69-48F8-B94F-753C56349253}"/>
              </a:ext>
            </a:extLst>
          </p:cNvPr>
          <p:cNvSpPr/>
          <p:nvPr/>
        </p:nvSpPr>
        <p:spPr bwMode="auto">
          <a:xfrm>
            <a:off x="9574575" y="5423389"/>
            <a:ext cx="360040" cy="360039"/>
          </a:xfrm>
          <a:prstGeom prst="wedgeRoundRectCallout">
            <a:avLst>
              <a:gd name="adj1" fmla="val 262728"/>
              <a:gd name="adj2" fmla="val 203048"/>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1800" b="0" i="0" u="none" strike="noStrike" cap="none" normalizeH="0" baseline="0" dirty="0">
                <a:ln>
                  <a:noFill/>
                </a:ln>
                <a:solidFill>
                  <a:schemeClr val="tx1"/>
                </a:solidFill>
                <a:effectLst/>
                <a:latin typeface="Arial" charset="0"/>
              </a:rPr>
              <a:t>1</a:t>
            </a:r>
            <a:endParaRPr kumimoji="0" lang="en-US" sz="1800" b="0" i="0" u="none" strike="noStrike" cap="none" normalizeH="0" baseline="0" dirty="0">
              <a:ln>
                <a:noFill/>
              </a:ln>
              <a:solidFill>
                <a:schemeClr val="tx1"/>
              </a:solidFill>
              <a:effectLst/>
              <a:latin typeface="Arial" charset="0"/>
            </a:endParaRPr>
          </a:p>
        </p:txBody>
      </p:sp>
      <p:sp>
        <p:nvSpPr>
          <p:cNvPr id="32" name="Speech Bubble: Rectangle with Corners Rounded 31">
            <a:extLst>
              <a:ext uri="{FF2B5EF4-FFF2-40B4-BE49-F238E27FC236}">
                <a16:creationId xmlns:a16="http://schemas.microsoft.com/office/drawing/2014/main" id="{FFD73518-69EC-446F-803C-CEA505EF83F3}"/>
              </a:ext>
            </a:extLst>
          </p:cNvPr>
          <p:cNvSpPr/>
          <p:nvPr/>
        </p:nvSpPr>
        <p:spPr bwMode="auto">
          <a:xfrm>
            <a:off x="10006623" y="5406393"/>
            <a:ext cx="360040" cy="360039"/>
          </a:xfrm>
          <a:prstGeom prst="wedgeRoundRectCallout">
            <a:avLst>
              <a:gd name="adj1" fmla="val 220810"/>
              <a:gd name="adj2" fmla="val 188253"/>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AU" dirty="0">
                <a:solidFill>
                  <a:schemeClr val="tx1"/>
                </a:solidFill>
                <a:latin typeface="Arial" charset="0"/>
              </a:rPr>
              <a:t>3</a:t>
            </a:r>
            <a:endParaRPr kumimoji="0" lang="en-US" sz="1800" b="0" i="0" u="none" strike="noStrike" cap="none" normalizeH="0" baseline="0" dirty="0">
              <a:ln>
                <a:noFill/>
              </a:ln>
              <a:solidFill>
                <a:schemeClr val="tx1"/>
              </a:solidFill>
              <a:effectLst/>
              <a:latin typeface="Arial" charset="0"/>
            </a:endParaRPr>
          </a:p>
        </p:txBody>
      </p:sp>
      <p:sp>
        <p:nvSpPr>
          <p:cNvPr id="33" name="Speech Bubble: Rectangle with Corners Rounded 32">
            <a:extLst>
              <a:ext uri="{FF2B5EF4-FFF2-40B4-BE49-F238E27FC236}">
                <a16:creationId xmlns:a16="http://schemas.microsoft.com/office/drawing/2014/main" id="{DCF1A1EF-9D47-46C5-B98B-2CF31E22B86F}"/>
              </a:ext>
            </a:extLst>
          </p:cNvPr>
          <p:cNvSpPr/>
          <p:nvPr/>
        </p:nvSpPr>
        <p:spPr bwMode="auto">
          <a:xfrm>
            <a:off x="10416480" y="5406393"/>
            <a:ext cx="360040" cy="360039"/>
          </a:xfrm>
          <a:prstGeom prst="wedgeRoundRectCallout">
            <a:avLst>
              <a:gd name="adj1" fmla="val 171495"/>
              <a:gd name="adj2" fmla="val 178391"/>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AU" dirty="0">
                <a:solidFill>
                  <a:schemeClr val="tx1"/>
                </a:solidFill>
                <a:latin typeface="Arial" charset="0"/>
              </a:rPr>
              <a:t>4</a:t>
            </a:r>
            <a:endParaRPr kumimoji="0" lang="en-US" sz="1800" b="0" i="0" u="none" strike="noStrike" cap="none" normalizeH="0" baseline="0" dirty="0">
              <a:ln>
                <a:noFill/>
              </a:ln>
              <a:solidFill>
                <a:schemeClr val="tx1"/>
              </a:solidFill>
              <a:effectLst/>
              <a:latin typeface="Arial" charset="0"/>
            </a:endParaRPr>
          </a:p>
        </p:txBody>
      </p:sp>
      <p:sp>
        <p:nvSpPr>
          <p:cNvPr id="34" name="Speech Bubble: Rectangle with Corners Rounded 33">
            <a:extLst>
              <a:ext uri="{FF2B5EF4-FFF2-40B4-BE49-F238E27FC236}">
                <a16:creationId xmlns:a16="http://schemas.microsoft.com/office/drawing/2014/main" id="{7A044458-515F-4B24-83B5-0FC59832B8AA}"/>
              </a:ext>
            </a:extLst>
          </p:cNvPr>
          <p:cNvSpPr/>
          <p:nvPr/>
        </p:nvSpPr>
        <p:spPr bwMode="auto">
          <a:xfrm>
            <a:off x="10848528" y="5406393"/>
            <a:ext cx="360040" cy="360039"/>
          </a:xfrm>
          <a:prstGeom prst="wedgeRoundRectCallout">
            <a:avLst>
              <a:gd name="adj1" fmla="val 112317"/>
              <a:gd name="adj2" fmla="val 185788"/>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1800" b="0" i="0" u="none" strike="noStrike" cap="none" normalizeH="0" baseline="0" dirty="0">
                <a:ln>
                  <a:noFill/>
                </a:ln>
                <a:solidFill>
                  <a:schemeClr val="tx1"/>
                </a:solidFill>
                <a:effectLst/>
                <a:latin typeface="Arial" charset="0"/>
              </a:rPr>
              <a:t>5</a:t>
            </a:r>
            <a:endParaRPr kumimoji="0" lang="en-US" sz="1800" b="0" i="0" u="none" strike="noStrike" cap="none" normalizeH="0" baseline="0" dirty="0">
              <a:ln>
                <a:noFill/>
              </a:ln>
              <a:solidFill>
                <a:schemeClr val="tx1"/>
              </a:solidFill>
              <a:effectLst/>
              <a:latin typeface="Arial" charset="0"/>
            </a:endParaRPr>
          </a:p>
        </p:txBody>
      </p:sp>
      <p:sp>
        <p:nvSpPr>
          <p:cNvPr id="35" name="Speech Bubble: Rectangle with Corners Rounded 34">
            <a:extLst>
              <a:ext uri="{FF2B5EF4-FFF2-40B4-BE49-F238E27FC236}">
                <a16:creationId xmlns:a16="http://schemas.microsoft.com/office/drawing/2014/main" id="{B31A3D80-468F-4C42-8F25-6E13D044EC3D}"/>
              </a:ext>
            </a:extLst>
          </p:cNvPr>
          <p:cNvSpPr/>
          <p:nvPr/>
        </p:nvSpPr>
        <p:spPr bwMode="auto">
          <a:xfrm>
            <a:off x="11208568" y="4869160"/>
            <a:ext cx="360040" cy="360039"/>
          </a:xfrm>
          <a:prstGeom prst="wedgeRoundRectCallout">
            <a:avLst>
              <a:gd name="adj1" fmla="val 28482"/>
              <a:gd name="adj2" fmla="val 225240"/>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AU" dirty="0">
                <a:solidFill>
                  <a:schemeClr val="tx1"/>
                </a:solidFill>
                <a:latin typeface="Arial" charset="0"/>
              </a:rPr>
              <a:t>6</a:t>
            </a:r>
            <a:endParaRPr kumimoji="0" lang="en-US" sz="1800" b="0" i="0" u="none" strike="noStrike" cap="none" normalizeH="0" baseline="0" dirty="0">
              <a:ln>
                <a:noFill/>
              </a:ln>
              <a:solidFill>
                <a:schemeClr val="tx1"/>
              </a:solidFill>
              <a:effectLst/>
              <a:latin typeface="Arial" charset="0"/>
            </a:endParaRPr>
          </a:p>
        </p:txBody>
      </p:sp>
    </p:spTree>
    <p:extLst>
      <p:ext uri="{BB962C8B-B14F-4D97-AF65-F5344CB8AC3E}">
        <p14:creationId xmlns:p14="http://schemas.microsoft.com/office/powerpoint/2010/main" val="872650551"/>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722920-C6F0-4BAA-9F25-0963F80487BE}"/>
              </a:ext>
            </a:extLst>
          </p:cNvPr>
          <p:cNvSpPr>
            <a:spLocks noGrp="1"/>
          </p:cNvSpPr>
          <p:nvPr>
            <p:ph type="title"/>
          </p:nvPr>
        </p:nvSpPr>
        <p:spPr/>
        <p:txBody>
          <a:bodyPr/>
          <a:lstStyle/>
          <a:p>
            <a:r>
              <a:rPr lang="en-US" dirty="0"/>
              <a:t>Using SNOMED CT with FHIR</a:t>
            </a:r>
          </a:p>
        </p:txBody>
      </p:sp>
      <p:sp>
        <p:nvSpPr>
          <p:cNvPr id="5" name="Content Placeholder 4">
            <a:extLst>
              <a:ext uri="{FF2B5EF4-FFF2-40B4-BE49-F238E27FC236}">
                <a16:creationId xmlns:a16="http://schemas.microsoft.com/office/drawing/2014/main" id="{C9322DD1-1A42-4DBD-9BCD-918925085964}"/>
              </a:ext>
            </a:extLst>
          </p:cNvPr>
          <p:cNvSpPr>
            <a:spLocks noGrp="1"/>
          </p:cNvSpPr>
          <p:nvPr>
            <p:ph idx="1"/>
          </p:nvPr>
        </p:nvSpPr>
        <p:spPr>
          <a:xfrm>
            <a:off x="838200" y="1612490"/>
            <a:ext cx="10515600" cy="4564473"/>
          </a:xfrm>
        </p:spPr>
        <p:txBody>
          <a:bodyPr>
            <a:normAutofit fontScale="70000" lnSpcReduction="20000"/>
          </a:bodyPr>
          <a:lstStyle/>
          <a:p>
            <a:pPr>
              <a:lnSpc>
                <a:spcPct val="120000"/>
              </a:lnSpc>
            </a:pPr>
            <a:r>
              <a:rPr lang="en-US" dirty="0"/>
              <a:t>SNOMED CT has two common sets of implicit value sets defined: By </a:t>
            </a:r>
            <a:r>
              <a:rPr lang="en-US" dirty="0" err="1"/>
              <a:t>Subsumption</a:t>
            </a:r>
            <a:r>
              <a:rPr lang="en-US" dirty="0"/>
              <a:t>, by Reference Set. Implicit value sets can also be defined using an expression constraint. </a:t>
            </a:r>
          </a:p>
          <a:p>
            <a:pPr lvl="1">
              <a:lnSpc>
                <a:spcPct val="120000"/>
              </a:lnSpc>
            </a:pPr>
            <a:r>
              <a:rPr lang="en-US" dirty="0"/>
              <a:t>The implicit value set capability allows a single URL to serve as a value set definition and can serve as the basis for value set references.</a:t>
            </a:r>
          </a:p>
          <a:p>
            <a:pPr>
              <a:lnSpc>
                <a:spcPct val="120000"/>
              </a:lnSpc>
            </a:pPr>
            <a:r>
              <a:rPr lang="en-US" dirty="0"/>
              <a:t>If any value set resources exist with an identifier that conforms to URL patterns, the content of the resource must conform to the template provided. Profiles and other value set references can reference these value sets directly (by reference as a URI, rather than by a literal value set reference).</a:t>
            </a:r>
          </a:p>
          <a:p>
            <a:pPr>
              <a:lnSpc>
                <a:spcPct val="120000"/>
              </a:lnSpc>
            </a:pPr>
            <a:r>
              <a:rPr lang="en-US" dirty="0"/>
              <a:t>A SNOMED CT implicit value set URL has two parts:</a:t>
            </a:r>
          </a:p>
          <a:p>
            <a:pPr lvl="1">
              <a:lnSpc>
                <a:spcPct val="120000"/>
              </a:lnSpc>
            </a:pPr>
            <a:r>
              <a:rPr lang="en-US" dirty="0"/>
              <a:t>The base URL is either http://snomed.info/sct , or the URI for the edition version, in the format specified by SNOMED International in the SNOMED CT URI Specification</a:t>
            </a:r>
          </a:p>
          <a:p>
            <a:pPr lvl="1">
              <a:lnSpc>
                <a:spcPct val="120000"/>
              </a:lnSpc>
            </a:pPr>
            <a:r>
              <a:rPr lang="en-US" dirty="0"/>
              <a:t>A query portion that specifies the scope of the content</a:t>
            </a:r>
          </a:p>
          <a:p>
            <a:pPr lvl="1"/>
            <a:endParaRPr lang="en-US" dirty="0"/>
          </a:p>
        </p:txBody>
      </p:sp>
    </p:spTree>
    <p:extLst>
      <p:ext uri="{BB962C8B-B14F-4D97-AF65-F5344CB8AC3E}">
        <p14:creationId xmlns:p14="http://schemas.microsoft.com/office/powerpoint/2010/main" val="63517741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DC1D0-FFBA-4BF9-9861-BC89A4013794}"/>
              </a:ext>
            </a:extLst>
          </p:cNvPr>
          <p:cNvSpPr>
            <a:spLocks noGrp="1"/>
          </p:cNvSpPr>
          <p:nvPr>
            <p:ph type="title"/>
          </p:nvPr>
        </p:nvSpPr>
        <p:spPr/>
        <p:txBody>
          <a:bodyPr/>
          <a:lstStyle/>
          <a:p>
            <a:r>
              <a:rPr lang="en-US" dirty="0" err="1"/>
              <a:t>Subsumption</a:t>
            </a:r>
            <a:endParaRPr lang="en-US" dirty="0"/>
          </a:p>
        </p:txBody>
      </p:sp>
      <p:sp>
        <p:nvSpPr>
          <p:cNvPr id="3" name="Content Placeholder 2">
            <a:extLst>
              <a:ext uri="{FF2B5EF4-FFF2-40B4-BE49-F238E27FC236}">
                <a16:creationId xmlns:a16="http://schemas.microsoft.com/office/drawing/2014/main" id="{E1A356E9-2169-48BF-B50B-AB01560B506B}"/>
              </a:ext>
            </a:extLst>
          </p:cNvPr>
          <p:cNvSpPr>
            <a:spLocks noGrp="1"/>
          </p:cNvSpPr>
          <p:nvPr>
            <p:ph idx="1"/>
          </p:nvPr>
        </p:nvSpPr>
        <p:spPr>
          <a:xfrm>
            <a:off x="431371" y="1828800"/>
            <a:ext cx="11176000" cy="4624536"/>
          </a:xfrm>
        </p:spPr>
        <p:txBody>
          <a:bodyPr/>
          <a:lstStyle/>
          <a:p>
            <a:r>
              <a:rPr lang="en-US" dirty="0"/>
              <a:t>Includes all concept ids that have a transitive is-a relationship with the concept id provided as the value (including the concept itself)</a:t>
            </a:r>
          </a:p>
          <a:p>
            <a:r>
              <a:rPr lang="en-US" dirty="0"/>
              <a:t>For example: the Administration Methods </a:t>
            </a:r>
            <a:r>
              <a:rPr lang="en-US" dirty="0" err="1"/>
              <a:t>subsuption</a:t>
            </a:r>
            <a:r>
              <a:rPr lang="en-US" dirty="0"/>
              <a:t> is where concept is-a 422096002 (Dosing instruction fragment)</a:t>
            </a:r>
          </a:p>
          <a:p>
            <a:endParaRPr lang="en-US" dirty="0"/>
          </a:p>
        </p:txBody>
      </p:sp>
      <p:pic>
        <p:nvPicPr>
          <p:cNvPr id="4" name="Picture 3">
            <a:extLst>
              <a:ext uri="{FF2B5EF4-FFF2-40B4-BE49-F238E27FC236}">
                <a16:creationId xmlns:a16="http://schemas.microsoft.com/office/drawing/2014/main" id="{D85D2D5B-1C0A-40F8-BBBB-B6A8309C9004}"/>
              </a:ext>
            </a:extLst>
          </p:cNvPr>
          <p:cNvPicPr>
            <a:picLocks noChangeAspect="1"/>
          </p:cNvPicPr>
          <p:nvPr/>
        </p:nvPicPr>
        <p:blipFill>
          <a:blip r:embed="rId2"/>
          <a:stretch>
            <a:fillRect/>
          </a:stretch>
        </p:blipFill>
        <p:spPr>
          <a:xfrm>
            <a:off x="710870" y="4441907"/>
            <a:ext cx="4549388" cy="2011429"/>
          </a:xfrm>
          <a:prstGeom prst="rect">
            <a:avLst/>
          </a:prstGeom>
        </p:spPr>
      </p:pic>
      <p:sp>
        <p:nvSpPr>
          <p:cNvPr id="5" name="Rectangle 4">
            <a:extLst>
              <a:ext uri="{FF2B5EF4-FFF2-40B4-BE49-F238E27FC236}">
                <a16:creationId xmlns:a16="http://schemas.microsoft.com/office/drawing/2014/main" id="{7399C0F4-242F-4517-A6F4-650F0AC1E0E9}"/>
              </a:ext>
            </a:extLst>
          </p:cNvPr>
          <p:cNvSpPr/>
          <p:nvPr/>
        </p:nvSpPr>
        <p:spPr>
          <a:xfrm>
            <a:off x="5511371" y="4801290"/>
            <a:ext cx="6096000" cy="646331"/>
          </a:xfrm>
          <a:prstGeom prst="rect">
            <a:avLst/>
          </a:prstGeom>
        </p:spPr>
        <p:txBody>
          <a:bodyPr>
            <a:spAutoFit/>
          </a:bodyPr>
          <a:lstStyle/>
          <a:p>
            <a:r>
              <a:rPr lang="en-US" dirty="0"/>
              <a:t>https://www.hl7.org/fhir/valueset-administration-method-codes.xml.html</a:t>
            </a:r>
          </a:p>
        </p:txBody>
      </p:sp>
    </p:spTree>
    <p:extLst>
      <p:ext uri="{BB962C8B-B14F-4D97-AF65-F5344CB8AC3E}">
        <p14:creationId xmlns:p14="http://schemas.microsoft.com/office/powerpoint/2010/main" val="147238956"/>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E2F8A-DDB8-43CA-90F3-0079E54CD147}"/>
              </a:ext>
            </a:extLst>
          </p:cNvPr>
          <p:cNvSpPr>
            <a:spLocks noGrp="1"/>
          </p:cNvSpPr>
          <p:nvPr>
            <p:ph type="title"/>
          </p:nvPr>
        </p:nvSpPr>
        <p:spPr/>
        <p:txBody>
          <a:bodyPr/>
          <a:lstStyle/>
          <a:p>
            <a:r>
              <a:rPr lang="en-US" dirty="0"/>
              <a:t>By Reference Set</a:t>
            </a:r>
          </a:p>
        </p:txBody>
      </p:sp>
      <p:sp>
        <p:nvSpPr>
          <p:cNvPr id="3" name="Content Placeholder 2">
            <a:extLst>
              <a:ext uri="{FF2B5EF4-FFF2-40B4-BE49-F238E27FC236}">
                <a16:creationId xmlns:a16="http://schemas.microsoft.com/office/drawing/2014/main" id="{333F6134-12B1-4FC4-85A3-5E287EED623B}"/>
              </a:ext>
            </a:extLst>
          </p:cNvPr>
          <p:cNvSpPr>
            <a:spLocks noGrp="1"/>
          </p:cNvSpPr>
          <p:nvPr>
            <p:ph idx="1"/>
          </p:nvPr>
        </p:nvSpPr>
        <p:spPr/>
        <p:txBody>
          <a:bodyPr/>
          <a:lstStyle/>
          <a:p>
            <a:r>
              <a:rPr lang="en-US" dirty="0"/>
              <a:t>Includes all concept ids that are active members of the reference set identified by the concept id provided as the value</a:t>
            </a:r>
          </a:p>
          <a:p>
            <a:r>
              <a:rPr lang="en-US" dirty="0"/>
              <a:t>Syntax is the same except op value=“member of”</a:t>
            </a:r>
          </a:p>
        </p:txBody>
      </p:sp>
    </p:spTree>
    <p:extLst>
      <p:ext uri="{BB962C8B-B14F-4D97-AF65-F5344CB8AC3E}">
        <p14:creationId xmlns:p14="http://schemas.microsoft.com/office/powerpoint/2010/main" val="324716265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722920-C6F0-4BAA-9F25-0963F80487BE}"/>
              </a:ext>
            </a:extLst>
          </p:cNvPr>
          <p:cNvSpPr>
            <a:spLocks noGrp="1"/>
          </p:cNvSpPr>
          <p:nvPr>
            <p:ph type="title"/>
          </p:nvPr>
        </p:nvSpPr>
        <p:spPr/>
        <p:txBody>
          <a:bodyPr/>
          <a:lstStyle/>
          <a:p>
            <a:r>
              <a:rPr lang="en-US" dirty="0"/>
              <a:t>Using SNOMED CT with FHIR</a:t>
            </a:r>
          </a:p>
        </p:txBody>
      </p:sp>
      <p:sp>
        <p:nvSpPr>
          <p:cNvPr id="5" name="Content Placeholder 4">
            <a:extLst>
              <a:ext uri="{FF2B5EF4-FFF2-40B4-BE49-F238E27FC236}">
                <a16:creationId xmlns:a16="http://schemas.microsoft.com/office/drawing/2014/main" id="{C9322DD1-1A42-4DBD-9BCD-918925085964}"/>
              </a:ext>
            </a:extLst>
          </p:cNvPr>
          <p:cNvSpPr>
            <a:spLocks noGrp="1"/>
          </p:cNvSpPr>
          <p:nvPr>
            <p:ph idx="1"/>
          </p:nvPr>
        </p:nvSpPr>
        <p:spPr>
          <a:xfrm>
            <a:off x="838200" y="1612490"/>
            <a:ext cx="10515600" cy="4564473"/>
          </a:xfrm>
        </p:spPr>
        <p:txBody>
          <a:bodyPr>
            <a:normAutofit fontScale="85000" lnSpcReduction="20000"/>
          </a:bodyPr>
          <a:lstStyle/>
          <a:p>
            <a:pPr>
              <a:lnSpc>
                <a:spcPct val="120000"/>
              </a:lnSpc>
            </a:pPr>
            <a:r>
              <a:rPr lang="en-US" dirty="0"/>
              <a:t>The URL </a:t>
            </a:r>
            <a:r>
              <a:rPr lang="en-US" u="sng" dirty="0"/>
              <a:t>http://snomed.info/sct</a:t>
            </a:r>
            <a:r>
              <a:rPr lang="en-US" dirty="0"/>
              <a:t> should be understood to mean an unspecified edition/version. </a:t>
            </a:r>
          </a:p>
          <a:p>
            <a:pPr lvl="1"/>
            <a:r>
              <a:rPr lang="en-US" dirty="0"/>
              <a:t>If no version or edition is specified, the terminology service SHALL use the latest version available for its default edition (or the International Edition, if no other edition is the default).</a:t>
            </a:r>
          </a:p>
          <a:p>
            <a:pPr lvl="1"/>
            <a:r>
              <a:rPr lang="en-US" dirty="0"/>
              <a:t>The recommended string template to use for a version (substituting in the appropriate module for {</a:t>
            </a:r>
            <a:r>
              <a:rPr lang="en-US" dirty="0" err="1"/>
              <a:t>sctid</a:t>
            </a:r>
            <a:r>
              <a:rPr lang="en-US" dirty="0"/>
              <a:t>} and {effective time}) is http://snomed.info/sct/{sctid}/version/{timestamp}</a:t>
            </a:r>
          </a:p>
          <a:p>
            <a:r>
              <a:rPr lang="en-US" dirty="0"/>
              <a:t>More information is at: </a:t>
            </a:r>
            <a:r>
              <a:rPr lang="en-US" u="sng" dirty="0"/>
              <a:t>https://www.hl7.org/fhir/snomedct-usage.html</a:t>
            </a:r>
          </a:p>
          <a:p>
            <a:r>
              <a:rPr lang="en-US" dirty="0"/>
              <a:t>Please note: don’t bind (meaning use extensible, required, etc.) if your IG is in the international domain.  While countries like the US and Canada have a free license, many countries, in the EU and beyond do not.</a:t>
            </a:r>
          </a:p>
        </p:txBody>
      </p:sp>
    </p:spTree>
    <p:extLst>
      <p:ext uri="{BB962C8B-B14F-4D97-AF65-F5344CB8AC3E}">
        <p14:creationId xmlns:p14="http://schemas.microsoft.com/office/powerpoint/2010/main" val="14401727"/>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C8251-038F-496A-8C13-F76CAF264C91}"/>
              </a:ext>
            </a:extLst>
          </p:cNvPr>
          <p:cNvSpPr>
            <a:spLocks noGrp="1"/>
          </p:cNvSpPr>
          <p:nvPr>
            <p:ph type="title"/>
          </p:nvPr>
        </p:nvSpPr>
        <p:spPr/>
        <p:txBody>
          <a:bodyPr/>
          <a:lstStyle/>
          <a:p>
            <a:r>
              <a:rPr lang="en-US" dirty="0"/>
              <a:t>SNOMED URIs</a:t>
            </a:r>
          </a:p>
        </p:txBody>
      </p:sp>
      <p:sp>
        <p:nvSpPr>
          <p:cNvPr id="3" name="Content Placeholder 2">
            <a:extLst>
              <a:ext uri="{FF2B5EF4-FFF2-40B4-BE49-F238E27FC236}">
                <a16:creationId xmlns:a16="http://schemas.microsoft.com/office/drawing/2014/main" id="{D286266C-EB8B-40DF-8604-4D0CE5E12BBB}"/>
              </a:ext>
            </a:extLst>
          </p:cNvPr>
          <p:cNvSpPr>
            <a:spLocks noGrp="1"/>
          </p:cNvSpPr>
          <p:nvPr>
            <p:ph idx="1"/>
          </p:nvPr>
        </p:nvSpPr>
        <p:spPr/>
        <p:txBody>
          <a:bodyPr>
            <a:normAutofit fontScale="77500" lnSpcReduction="20000"/>
          </a:bodyPr>
          <a:lstStyle/>
          <a:p>
            <a:r>
              <a:rPr lang="en-US" dirty="0"/>
              <a:t>The URIs that identify (</a:t>
            </a:r>
            <a:r>
              <a:rPr lang="en-US" dirty="0" err="1"/>
              <a:t>unversioned</a:t>
            </a:r>
            <a:r>
              <a:rPr lang="en-US" dirty="0"/>
              <a:t>) Editions and Versions (i.e., versioned Editions) take the following respective forms:</a:t>
            </a:r>
          </a:p>
          <a:p>
            <a:r>
              <a:rPr lang="en-US" dirty="0"/>
              <a:t>http://snomed.info/sct/{sctid}</a:t>
            </a:r>
          </a:p>
          <a:p>
            <a:r>
              <a:rPr lang="en-US" dirty="0"/>
              <a:t>http://snomed.info/sct/{sctid}/version/{timestamp}</a:t>
            </a:r>
          </a:p>
          <a:p>
            <a:r>
              <a:rPr lang="en-US" dirty="0"/>
              <a:t>The SNOMED CT URI Guide contains additional discussion and guidance on this topic.</a:t>
            </a:r>
          </a:p>
          <a:p>
            <a:r>
              <a:rPr lang="en-US" dirty="0"/>
              <a:t>Search for the code(s) you need using the SNOMED browser (</a:t>
            </a:r>
            <a:r>
              <a:rPr lang="en-US" dirty="0">
                <a:hlinkClick r:id="rId2"/>
              </a:rPr>
              <a:t>https://browser.ihtsdotools.org/</a:t>
            </a:r>
            <a:r>
              <a:rPr lang="en-US" dirty="0"/>
              <a:t> )</a:t>
            </a:r>
          </a:p>
          <a:p>
            <a:endParaRPr lang="en-US" dirty="0"/>
          </a:p>
          <a:p>
            <a:r>
              <a:rPr lang="en-US" dirty="0"/>
              <a:t>Examples</a:t>
            </a:r>
          </a:p>
          <a:p>
            <a:pPr marL="457200" lvl="1" indent="0">
              <a:buNone/>
            </a:pPr>
            <a:r>
              <a:rPr lang="en-US" sz="1900" dirty="0"/>
              <a:t>SNOMED CT International Edition   http://snomed.info/sct/900000000000207008</a:t>
            </a:r>
          </a:p>
          <a:p>
            <a:pPr marL="457200" lvl="1" indent="0">
              <a:buNone/>
            </a:pPr>
            <a:r>
              <a:rPr lang="en-US" sz="1900" dirty="0"/>
              <a:t>SNOMED CT International Edition, 20130731  http://snomed.info/sct/900000000000207008/version/20130731</a:t>
            </a:r>
          </a:p>
          <a:p>
            <a:pPr marL="457200" lvl="1" indent="0">
              <a:buNone/>
            </a:pPr>
            <a:r>
              <a:rPr lang="en-US" sz="1900" dirty="0"/>
              <a:t>SNOMED CT-AU  http://snomed.info/sct/32506021000036107</a:t>
            </a:r>
          </a:p>
          <a:p>
            <a:pPr marL="457200" lvl="1" indent="0">
              <a:buNone/>
            </a:pPr>
            <a:r>
              <a:rPr lang="en-US" sz="1900" dirty="0"/>
              <a:t>SNOMED CT-SE http://snomed.info/sct/45991000052106</a:t>
            </a:r>
          </a:p>
        </p:txBody>
      </p:sp>
    </p:spTree>
    <p:extLst>
      <p:ext uri="{BB962C8B-B14F-4D97-AF65-F5344CB8AC3E}">
        <p14:creationId xmlns:p14="http://schemas.microsoft.com/office/powerpoint/2010/main" val="752190608"/>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9BBAB-E7BF-4F7A-B55B-110FB3871725}"/>
              </a:ext>
            </a:extLst>
          </p:cNvPr>
          <p:cNvSpPr>
            <a:spLocks noGrp="1"/>
          </p:cNvSpPr>
          <p:nvPr>
            <p:ph type="title"/>
          </p:nvPr>
        </p:nvSpPr>
        <p:spPr/>
        <p:txBody>
          <a:bodyPr/>
          <a:lstStyle/>
          <a:p>
            <a:r>
              <a:rPr lang="en-US" dirty="0"/>
              <a:t>Using LOINC with FHIR</a:t>
            </a:r>
          </a:p>
        </p:txBody>
      </p:sp>
      <p:sp>
        <p:nvSpPr>
          <p:cNvPr id="3" name="Content Placeholder 2">
            <a:extLst>
              <a:ext uri="{FF2B5EF4-FFF2-40B4-BE49-F238E27FC236}">
                <a16:creationId xmlns:a16="http://schemas.microsoft.com/office/drawing/2014/main" id="{1D5C1AC5-8E39-4F45-96D6-B2A0964FBCAB}"/>
              </a:ext>
            </a:extLst>
          </p:cNvPr>
          <p:cNvSpPr>
            <a:spLocks noGrp="1"/>
          </p:cNvSpPr>
          <p:nvPr>
            <p:ph idx="1"/>
          </p:nvPr>
        </p:nvSpPr>
        <p:spPr/>
        <p:txBody>
          <a:bodyPr/>
          <a:lstStyle/>
          <a:p>
            <a:r>
              <a:rPr lang="en-US" dirty="0"/>
              <a:t>The terms of use for LOINC require that a notice be included with any use of LOINC codes in the copyright element of the value set.</a:t>
            </a:r>
          </a:p>
          <a:p>
            <a:r>
              <a:rPr lang="en-US" dirty="0"/>
              <a:t>The URI http://loinc.org identifies LOINC codes</a:t>
            </a:r>
          </a:p>
          <a:p>
            <a:r>
              <a:rPr lang="en-US" dirty="0"/>
              <a:t>LOINC also allocates Answer List and Answer String Ids for use in forms and Questionnaires.</a:t>
            </a:r>
          </a:p>
          <a:p>
            <a:r>
              <a:rPr lang="en-US" dirty="0"/>
              <a:t>More information is at </a:t>
            </a:r>
            <a:r>
              <a:rPr lang="en-US" dirty="0">
                <a:hlinkClick r:id="rId2"/>
              </a:rPr>
              <a:t>https://www.hl7.org/fhir/loinc.html</a:t>
            </a:r>
            <a:endParaRPr lang="en-US" dirty="0"/>
          </a:p>
          <a:p>
            <a:r>
              <a:rPr lang="en-US" dirty="0"/>
              <a:t>The LOINC browser is at </a:t>
            </a:r>
            <a:r>
              <a:rPr lang="en-US" dirty="0">
                <a:hlinkClick r:id="rId3"/>
              </a:rPr>
              <a:t>https://search.loinc.org/</a:t>
            </a:r>
            <a:r>
              <a:rPr lang="en-US" dirty="0"/>
              <a:t> to find a code you need</a:t>
            </a:r>
          </a:p>
        </p:txBody>
      </p:sp>
    </p:spTree>
    <p:extLst>
      <p:ext uri="{BB962C8B-B14F-4D97-AF65-F5344CB8AC3E}">
        <p14:creationId xmlns:p14="http://schemas.microsoft.com/office/powerpoint/2010/main" val="50139771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CB771-BC06-43C6-B18A-550984BCC2FE}"/>
              </a:ext>
            </a:extLst>
          </p:cNvPr>
          <p:cNvSpPr>
            <a:spLocks noGrp="1"/>
          </p:cNvSpPr>
          <p:nvPr>
            <p:ph type="title"/>
          </p:nvPr>
        </p:nvSpPr>
        <p:spPr/>
        <p:txBody>
          <a:bodyPr/>
          <a:lstStyle/>
          <a:p>
            <a:r>
              <a:rPr lang="en-CA" dirty="0"/>
              <a:t>LOINC Codes</a:t>
            </a:r>
            <a:endParaRPr lang="en-US" dirty="0"/>
          </a:p>
        </p:txBody>
      </p:sp>
      <p:sp>
        <p:nvSpPr>
          <p:cNvPr id="3" name="Content Placeholder 2">
            <a:extLst>
              <a:ext uri="{FF2B5EF4-FFF2-40B4-BE49-F238E27FC236}">
                <a16:creationId xmlns:a16="http://schemas.microsoft.com/office/drawing/2014/main" id="{3EAA9CCB-7FD3-4747-B312-29269A0BD941}"/>
              </a:ext>
            </a:extLst>
          </p:cNvPr>
          <p:cNvSpPr>
            <a:spLocks noGrp="1"/>
          </p:cNvSpPr>
          <p:nvPr>
            <p:ph idx="1"/>
          </p:nvPr>
        </p:nvSpPr>
        <p:spPr/>
        <p:txBody>
          <a:bodyPr/>
          <a:lstStyle/>
          <a:p>
            <a:r>
              <a:rPr lang="en-US" dirty="0"/>
              <a:t>LOINC Parts are a coded representation of a value for a dimension used to specify a LOINC Term which are assigned a non-semantic identifier with a "LP" prefix and a mod-10 check digit (e.g. LP31755-9). Following the LOINC license, these part codes may be used in the following ways:</a:t>
            </a:r>
          </a:p>
          <a:p>
            <a:pPr lvl="1"/>
            <a:r>
              <a:rPr lang="en-US" dirty="0"/>
              <a:t>In filter properties,</a:t>
            </a:r>
          </a:p>
          <a:p>
            <a:pPr lvl="1"/>
            <a:r>
              <a:rPr lang="en-US" dirty="0"/>
              <a:t>In Structure Definitions, where the structure describes the use of a set of LOINC codes</a:t>
            </a:r>
          </a:p>
          <a:p>
            <a:pPr lvl="1"/>
            <a:r>
              <a:rPr lang="en-US" dirty="0"/>
              <a:t>In a </a:t>
            </a:r>
            <a:r>
              <a:rPr lang="en-US" dirty="0" err="1"/>
              <a:t>ConceptMap</a:t>
            </a:r>
            <a:r>
              <a:rPr lang="en-US" dirty="0"/>
              <a:t> resource, where mappings between LOINC codes and other codes are being defined</a:t>
            </a:r>
          </a:p>
          <a:p>
            <a:endParaRPr lang="en-US" dirty="0"/>
          </a:p>
        </p:txBody>
      </p:sp>
    </p:spTree>
    <p:extLst>
      <p:ext uri="{BB962C8B-B14F-4D97-AF65-F5344CB8AC3E}">
        <p14:creationId xmlns:p14="http://schemas.microsoft.com/office/powerpoint/2010/main" val="3300835799"/>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FCCAD-49BB-47DE-82F3-B3ACF12919CE}"/>
              </a:ext>
            </a:extLst>
          </p:cNvPr>
          <p:cNvSpPr>
            <a:spLocks noGrp="1"/>
          </p:cNvSpPr>
          <p:nvPr>
            <p:ph type="title"/>
          </p:nvPr>
        </p:nvSpPr>
        <p:spPr/>
        <p:txBody>
          <a:bodyPr/>
          <a:lstStyle/>
          <a:p>
            <a:r>
              <a:rPr lang="en-US" dirty="0"/>
              <a:t>LOINC use in Questionnaires</a:t>
            </a:r>
          </a:p>
        </p:txBody>
      </p:sp>
      <p:sp>
        <p:nvSpPr>
          <p:cNvPr id="3" name="Content Placeholder 2">
            <a:extLst>
              <a:ext uri="{FF2B5EF4-FFF2-40B4-BE49-F238E27FC236}">
                <a16:creationId xmlns:a16="http://schemas.microsoft.com/office/drawing/2014/main" id="{30D54F16-0D4D-437A-BB03-242E022B60B6}"/>
              </a:ext>
            </a:extLst>
          </p:cNvPr>
          <p:cNvSpPr>
            <a:spLocks noGrp="1"/>
          </p:cNvSpPr>
          <p:nvPr>
            <p:ph idx="1"/>
          </p:nvPr>
        </p:nvSpPr>
        <p:spPr/>
        <p:txBody>
          <a:bodyPr/>
          <a:lstStyle/>
          <a:p>
            <a:r>
              <a:rPr lang="en-US" dirty="0"/>
              <a:t> LOINC allocates Answer List and Answer String Ids for use in various forms and questionnaires. LOINC Answer String IDs are also valid LOINC codes:</a:t>
            </a:r>
          </a:p>
          <a:p>
            <a:r>
              <a:rPr lang="en-US" dirty="0"/>
              <a:t>LOINC Answer List Ids are value set identifiers.</a:t>
            </a:r>
          </a:p>
          <a:p>
            <a:endParaRPr lang="en-US" dirty="0"/>
          </a:p>
        </p:txBody>
      </p:sp>
      <p:pic>
        <p:nvPicPr>
          <p:cNvPr id="4" name="Picture 3">
            <a:extLst>
              <a:ext uri="{FF2B5EF4-FFF2-40B4-BE49-F238E27FC236}">
                <a16:creationId xmlns:a16="http://schemas.microsoft.com/office/drawing/2014/main" id="{E08D1364-C880-4289-B1FC-667C8BF6B472}"/>
              </a:ext>
            </a:extLst>
          </p:cNvPr>
          <p:cNvPicPr>
            <a:picLocks noChangeAspect="1"/>
          </p:cNvPicPr>
          <p:nvPr/>
        </p:nvPicPr>
        <p:blipFill>
          <a:blip r:embed="rId2"/>
          <a:stretch>
            <a:fillRect/>
          </a:stretch>
        </p:blipFill>
        <p:spPr>
          <a:xfrm>
            <a:off x="1788396" y="4141068"/>
            <a:ext cx="4741298" cy="2228571"/>
          </a:xfrm>
          <a:prstGeom prst="rect">
            <a:avLst/>
          </a:prstGeom>
        </p:spPr>
      </p:pic>
    </p:spTree>
    <p:extLst>
      <p:ext uri="{BB962C8B-B14F-4D97-AF65-F5344CB8AC3E}">
        <p14:creationId xmlns:p14="http://schemas.microsoft.com/office/powerpoint/2010/main" val="50081308"/>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A9185-AC73-4B7C-BE84-170E8E17EC2B}"/>
              </a:ext>
            </a:extLst>
          </p:cNvPr>
          <p:cNvSpPr>
            <a:spLocks noGrp="1"/>
          </p:cNvSpPr>
          <p:nvPr>
            <p:ph type="title"/>
          </p:nvPr>
        </p:nvSpPr>
        <p:spPr/>
        <p:txBody>
          <a:bodyPr/>
          <a:lstStyle/>
          <a:p>
            <a:r>
              <a:rPr lang="en-US" dirty="0"/>
              <a:t>LOINC Properties</a:t>
            </a:r>
          </a:p>
        </p:txBody>
      </p:sp>
      <p:graphicFrame>
        <p:nvGraphicFramePr>
          <p:cNvPr id="8" name="Content Placeholder 7">
            <a:extLst>
              <a:ext uri="{FF2B5EF4-FFF2-40B4-BE49-F238E27FC236}">
                <a16:creationId xmlns:a16="http://schemas.microsoft.com/office/drawing/2014/main" id="{8C03BC03-4BE8-41EA-8DFB-AFCEFE6F08FA}"/>
              </a:ext>
            </a:extLst>
          </p:cNvPr>
          <p:cNvGraphicFramePr>
            <a:graphicFrameLocks noGrp="1"/>
          </p:cNvGraphicFramePr>
          <p:nvPr>
            <p:ph idx="1"/>
            <p:extLst>
              <p:ext uri="{D42A27DB-BD31-4B8C-83A1-F6EECF244321}">
                <p14:modId xmlns:p14="http://schemas.microsoft.com/office/powerpoint/2010/main" val="874527025"/>
              </p:ext>
            </p:extLst>
          </p:nvPr>
        </p:nvGraphicFramePr>
        <p:xfrm>
          <a:off x="845932" y="2575646"/>
          <a:ext cx="10353010" cy="3608840"/>
        </p:xfrm>
        <a:graphic>
          <a:graphicData uri="http://schemas.openxmlformats.org/drawingml/2006/table">
            <a:tbl>
              <a:tblPr firstRow="1" firstCol="1" bandRow="1">
                <a:tableStyleId>{5C22544A-7EE6-4342-B048-85BDC9FD1C3A}</a:tableStyleId>
              </a:tblPr>
              <a:tblGrid>
                <a:gridCol w="2485830">
                  <a:extLst>
                    <a:ext uri="{9D8B030D-6E8A-4147-A177-3AD203B41FA5}">
                      <a16:colId xmlns:a16="http://schemas.microsoft.com/office/drawing/2014/main" val="3721779610"/>
                    </a:ext>
                  </a:extLst>
                </a:gridCol>
                <a:gridCol w="601141">
                  <a:extLst>
                    <a:ext uri="{9D8B030D-6E8A-4147-A177-3AD203B41FA5}">
                      <a16:colId xmlns:a16="http://schemas.microsoft.com/office/drawing/2014/main" val="2899208569"/>
                    </a:ext>
                  </a:extLst>
                </a:gridCol>
                <a:gridCol w="7266039">
                  <a:extLst>
                    <a:ext uri="{9D8B030D-6E8A-4147-A177-3AD203B41FA5}">
                      <a16:colId xmlns:a16="http://schemas.microsoft.com/office/drawing/2014/main" val="2955413572"/>
                    </a:ext>
                  </a:extLst>
                </a:gridCol>
              </a:tblGrid>
              <a:tr h="255840">
                <a:tc>
                  <a:txBody>
                    <a:bodyPr/>
                    <a:lstStyle/>
                    <a:p>
                      <a:pPr marL="0" marR="0">
                        <a:lnSpc>
                          <a:spcPct val="107000"/>
                        </a:lnSpc>
                        <a:spcBef>
                          <a:spcPts val="0"/>
                        </a:spcBef>
                        <a:spcAft>
                          <a:spcPts val="0"/>
                        </a:spcAft>
                      </a:pPr>
                      <a:r>
                        <a:rPr lang="en-US" sz="1100">
                          <a:effectLst/>
                        </a:rPr>
                        <a:t>STATUS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Status of the term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35998700"/>
                  </a:ext>
                </a:extLst>
              </a:tr>
              <a:tr h="255840">
                <a:tc>
                  <a:txBody>
                    <a:bodyPr/>
                    <a:lstStyle/>
                    <a:p>
                      <a:pPr marL="0" marR="0">
                        <a:lnSpc>
                          <a:spcPct val="107000"/>
                        </a:lnSpc>
                        <a:spcBef>
                          <a:spcPts val="0"/>
                        </a:spcBef>
                        <a:spcAft>
                          <a:spcPts val="0"/>
                        </a:spcAft>
                      </a:pPr>
                      <a:r>
                        <a:rPr lang="en-US" sz="1100">
                          <a:effectLst/>
                        </a:rPr>
                        <a:t>COMPONENT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dirty="0">
                          <a:effectLst/>
                        </a:rPr>
                        <a:t>code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First major axis-component or analyte: Analyte Name, Analyte sub-class, Challenge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91143829"/>
                  </a:ext>
                </a:extLst>
              </a:tr>
              <a:tr h="255840">
                <a:tc>
                  <a:txBody>
                    <a:bodyPr/>
                    <a:lstStyle/>
                    <a:p>
                      <a:pPr marL="0" marR="0">
                        <a:lnSpc>
                          <a:spcPct val="107000"/>
                        </a:lnSpc>
                        <a:spcBef>
                          <a:spcPts val="0"/>
                        </a:spcBef>
                        <a:spcAft>
                          <a:spcPts val="0"/>
                        </a:spcAft>
                      </a:pPr>
                      <a:r>
                        <a:rPr lang="en-US" sz="1100">
                          <a:effectLst/>
                        </a:rPr>
                        <a:t>PROPERTY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code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Second major axis-property observed: Kind of Property (also called kind of quantity)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16575906"/>
                  </a:ext>
                </a:extLst>
              </a:tr>
              <a:tr h="255840">
                <a:tc>
                  <a:txBody>
                    <a:bodyPr/>
                    <a:lstStyle/>
                    <a:p>
                      <a:pPr marL="0" marR="0">
                        <a:lnSpc>
                          <a:spcPct val="107000"/>
                        </a:lnSpc>
                        <a:spcBef>
                          <a:spcPts val="0"/>
                        </a:spcBef>
                        <a:spcAft>
                          <a:spcPts val="0"/>
                        </a:spcAft>
                      </a:pPr>
                      <a:r>
                        <a:rPr lang="en-US" sz="1100">
                          <a:effectLst/>
                        </a:rPr>
                        <a:t>TIME_ASPCT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code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Third major axis-timing of the measurement: Time Aspect (Point or moment in time vs. time interval)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17108066"/>
                  </a:ext>
                </a:extLst>
              </a:tr>
              <a:tr h="255840">
                <a:tc>
                  <a:txBody>
                    <a:bodyPr/>
                    <a:lstStyle/>
                    <a:p>
                      <a:pPr marL="0" marR="0">
                        <a:lnSpc>
                          <a:spcPct val="107000"/>
                        </a:lnSpc>
                        <a:spcBef>
                          <a:spcPts val="0"/>
                        </a:spcBef>
                        <a:spcAft>
                          <a:spcPts val="0"/>
                        </a:spcAft>
                      </a:pPr>
                      <a:r>
                        <a:rPr lang="en-US" sz="1100">
                          <a:effectLst/>
                        </a:rPr>
                        <a:t>SYSTEM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code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dirty="0">
                          <a:effectLst/>
                        </a:rPr>
                        <a:t>Fourth major axis-type of specimen or system: System (Sample) Type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75905393"/>
                  </a:ext>
                </a:extLst>
              </a:tr>
              <a:tr h="255840">
                <a:tc>
                  <a:txBody>
                    <a:bodyPr/>
                    <a:lstStyle/>
                    <a:p>
                      <a:pPr marL="0" marR="0">
                        <a:lnSpc>
                          <a:spcPct val="107000"/>
                        </a:lnSpc>
                        <a:spcBef>
                          <a:spcPts val="0"/>
                        </a:spcBef>
                        <a:spcAft>
                          <a:spcPts val="0"/>
                        </a:spcAft>
                      </a:pPr>
                      <a:r>
                        <a:rPr lang="en-US" sz="1100">
                          <a:effectLst/>
                        </a:rPr>
                        <a:t>SCALE_TYP</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dirty="0">
                          <a:effectLst/>
                        </a:rPr>
                        <a:t>code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dirty="0">
                          <a:effectLst/>
                        </a:rPr>
                        <a:t>Fifth major axis-scale of measurement: Type of Scale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15858369"/>
                  </a:ext>
                </a:extLst>
              </a:tr>
              <a:tr h="255840">
                <a:tc>
                  <a:txBody>
                    <a:bodyPr/>
                    <a:lstStyle/>
                    <a:p>
                      <a:pPr marL="0" marR="0">
                        <a:lnSpc>
                          <a:spcPct val="107000"/>
                        </a:lnSpc>
                        <a:spcBef>
                          <a:spcPts val="0"/>
                        </a:spcBef>
                        <a:spcAft>
                          <a:spcPts val="0"/>
                        </a:spcAft>
                      </a:pPr>
                      <a:r>
                        <a:rPr lang="en-US" sz="1100">
                          <a:effectLst/>
                        </a:rPr>
                        <a:t>METHOD_TYP</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code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Sixth major axis-method of measurement: Type of Method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15198526"/>
                  </a:ext>
                </a:extLst>
              </a:tr>
              <a:tr h="255840">
                <a:tc>
                  <a:txBody>
                    <a:bodyPr/>
                    <a:lstStyle/>
                    <a:p>
                      <a:pPr marL="0" marR="0">
                        <a:lnSpc>
                          <a:spcPct val="107000"/>
                        </a:lnSpc>
                        <a:spcBef>
                          <a:spcPts val="0"/>
                        </a:spcBef>
                        <a:spcAft>
                          <a:spcPts val="0"/>
                        </a:spcAft>
                      </a:pPr>
                      <a:r>
                        <a:rPr lang="en-US" sz="1100">
                          <a:effectLst/>
                        </a:rPr>
                        <a:t>CLASS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string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dirty="0">
                          <a:effectLst/>
                        </a:rPr>
                        <a:t>An arbitrary classification of the terms for grouping related observations together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25420993"/>
                  </a:ext>
                </a:extLst>
              </a:tr>
              <a:tr h="525220">
                <a:tc>
                  <a:txBody>
                    <a:bodyPr/>
                    <a:lstStyle/>
                    <a:p>
                      <a:pPr marL="0" marR="0">
                        <a:lnSpc>
                          <a:spcPct val="107000"/>
                        </a:lnSpc>
                        <a:spcBef>
                          <a:spcPts val="0"/>
                        </a:spcBef>
                        <a:spcAft>
                          <a:spcPts val="0"/>
                        </a:spcAft>
                      </a:pPr>
                      <a:r>
                        <a:rPr lang="en-US" sz="1100">
                          <a:effectLst/>
                        </a:rPr>
                        <a:t>CONSUMER_NAME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string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An experimental (beta) consumer friendly name for this item. The intent is to provide a test name that health care consumers will recognize; it will be similar to the names that might appear on a lab report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7514661"/>
                  </a:ext>
                </a:extLst>
              </a:tr>
              <a:tr h="255840">
                <a:tc>
                  <a:txBody>
                    <a:bodyPr/>
                    <a:lstStyle/>
                    <a:p>
                      <a:pPr marL="0" marR="0">
                        <a:lnSpc>
                          <a:spcPct val="107000"/>
                        </a:lnSpc>
                        <a:spcBef>
                          <a:spcPts val="0"/>
                        </a:spcBef>
                        <a:spcAft>
                          <a:spcPts val="0"/>
                        </a:spcAft>
                      </a:pPr>
                      <a:r>
                        <a:rPr lang="en-US" sz="1100">
                          <a:effectLst/>
                        </a:rPr>
                        <a:t>CLASSTYPE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string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1=Laboratory class; 2=Clinical class; 3=Claims attachments; 4=Surveys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05473855"/>
                  </a:ext>
                </a:extLst>
              </a:tr>
              <a:tr h="525220">
                <a:tc>
                  <a:txBody>
                    <a:bodyPr/>
                    <a:lstStyle/>
                    <a:p>
                      <a:pPr marL="0" marR="0">
                        <a:lnSpc>
                          <a:spcPct val="107000"/>
                        </a:lnSpc>
                        <a:spcBef>
                          <a:spcPts val="0"/>
                        </a:spcBef>
                        <a:spcAft>
                          <a:spcPts val="0"/>
                        </a:spcAft>
                      </a:pPr>
                      <a:r>
                        <a:rPr lang="en-US" sz="1100">
                          <a:effectLst/>
                        </a:rPr>
                        <a:t>ORDER_OBS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string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Provides users with an idea of the intended use of the term by categorizing it as an order only, observation only, or both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2392795"/>
                  </a:ext>
                </a:extLst>
              </a:tr>
              <a:tr h="255840">
                <a:tc>
                  <a:txBody>
                    <a:bodyPr/>
                    <a:lstStyle/>
                    <a:p>
                      <a:pPr marL="0" marR="0">
                        <a:lnSpc>
                          <a:spcPct val="107000"/>
                        </a:lnSpc>
                        <a:spcBef>
                          <a:spcPts val="0"/>
                        </a:spcBef>
                        <a:spcAft>
                          <a:spcPts val="0"/>
                        </a:spcAft>
                      </a:pPr>
                      <a:r>
                        <a:rPr lang="en-US" sz="1100">
                          <a:effectLst/>
                        </a:rPr>
                        <a:t>DOCUMENT_SECTION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string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dirty="0">
                          <a:effectLst/>
                        </a:rPr>
                        <a:t>Classification of whether this LOINC code can be used a full document, a section of a document, or both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45619702"/>
                  </a:ext>
                </a:extLst>
              </a:tr>
            </a:tbl>
          </a:graphicData>
        </a:graphic>
      </p:graphicFrame>
      <p:sp>
        <p:nvSpPr>
          <p:cNvPr id="9" name="Rectangle 1">
            <a:extLst>
              <a:ext uri="{FF2B5EF4-FFF2-40B4-BE49-F238E27FC236}">
                <a16:creationId xmlns:a16="http://schemas.microsoft.com/office/drawing/2014/main" id="{93E537C3-485F-4657-90A7-B6EA2DE8592E}"/>
              </a:ext>
            </a:extLst>
          </p:cNvPr>
          <p:cNvSpPr>
            <a:spLocks noChangeArrowheads="1"/>
          </p:cNvSpPr>
          <p:nvPr/>
        </p:nvSpPr>
        <p:spPr bwMode="auto">
          <a:xfrm>
            <a:off x="1505051" y="1702135"/>
            <a:ext cx="814687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In addition to the standard properties, the following LOINC table fields are defined as code system properties when using LOINC in FHIR:</a:t>
            </a: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40585688"/>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60A64-BFD5-472A-96CC-5850714DA153}"/>
              </a:ext>
            </a:extLst>
          </p:cNvPr>
          <p:cNvSpPr>
            <a:spLocks noGrp="1"/>
          </p:cNvSpPr>
          <p:nvPr>
            <p:ph type="title"/>
          </p:nvPr>
        </p:nvSpPr>
        <p:spPr/>
        <p:txBody>
          <a:bodyPr/>
          <a:lstStyle/>
          <a:p>
            <a:r>
              <a:rPr lang="en-US" dirty="0"/>
              <a:t>LOINC Filters</a:t>
            </a:r>
          </a:p>
        </p:txBody>
      </p:sp>
      <p:sp>
        <p:nvSpPr>
          <p:cNvPr id="3" name="Content Placeholder 2">
            <a:extLst>
              <a:ext uri="{FF2B5EF4-FFF2-40B4-BE49-F238E27FC236}">
                <a16:creationId xmlns:a16="http://schemas.microsoft.com/office/drawing/2014/main" id="{F356CDC9-A647-40C3-A4A4-B5851479CB3F}"/>
              </a:ext>
            </a:extLst>
          </p:cNvPr>
          <p:cNvSpPr>
            <a:spLocks noGrp="1"/>
          </p:cNvSpPr>
          <p:nvPr>
            <p:ph idx="1"/>
          </p:nvPr>
        </p:nvSpPr>
        <p:spPr/>
        <p:txBody>
          <a:bodyPr/>
          <a:lstStyle/>
          <a:p>
            <a:r>
              <a:rPr lang="en-US" dirty="0"/>
              <a:t>LOINC Property filter using the LIONC properties (uses = or regex operations)</a:t>
            </a:r>
          </a:p>
          <a:p>
            <a:r>
              <a:rPr lang="en-US" dirty="0"/>
              <a:t>Third Party Copyright allowing for use of the inclusion or exclusion of LOINC codes that include third party copyright notices (uses the = operation)</a:t>
            </a:r>
          </a:p>
          <a:p>
            <a:r>
              <a:rPr lang="en-US" dirty="0"/>
              <a:t>Multi-Axial Hierarchy using codes based on parent/child relationships (uses the = or in operations)</a:t>
            </a:r>
          </a:p>
        </p:txBody>
      </p:sp>
    </p:spTree>
    <p:extLst>
      <p:ext uri="{BB962C8B-B14F-4D97-AF65-F5344CB8AC3E}">
        <p14:creationId xmlns:p14="http://schemas.microsoft.com/office/powerpoint/2010/main" val="29805921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27504-08E0-43E1-86F8-6263CD5649AA}"/>
              </a:ext>
            </a:extLst>
          </p:cNvPr>
          <p:cNvSpPr>
            <a:spLocks noGrp="1"/>
          </p:cNvSpPr>
          <p:nvPr>
            <p:ph type="title"/>
          </p:nvPr>
        </p:nvSpPr>
        <p:spPr/>
        <p:txBody>
          <a:bodyPr/>
          <a:lstStyle/>
          <a:p>
            <a:r>
              <a:rPr lang="en-AU" dirty="0"/>
              <a:t>Creating an Implementation Guide</a:t>
            </a:r>
            <a:endParaRPr lang="en-US" dirty="0"/>
          </a:p>
        </p:txBody>
      </p:sp>
      <p:pic>
        <p:nvPicPr>
          <p:cNvPr id="4" name="Picture 3">
            <a:extLst>
              <a:ext uri="{FF2B5EF4-FFF2-40B4-BE49-F238E27FC236}">
                <a16:creationId xmlns:a16="http://schemas.microsoft.com/office/drawing/2014/main" id="{ED19F397-ED3D-487D-B915-0A8B9015069E}"/>
              </a:ext>
            </a:extLst>
          </p:cNvPr>
          <p:cNvPicPr>
            <a:picLocks noChangeAspect="1"/>
          </p:cNvPicPr>
          <p:nvPr/>
        </p:nvPicPr>
        <p:blipFill>
          <a:blip r:embed="rId2"/>
          <a:stretch>
            <a:fillRect/>
          </a:stretch>
        </p:blipFill>
        <p:spPr>
          <a:xfrm>
            <a:off x="536527" y="1772816"/>
            <a:ext cx="4964981" cy="1944216"/>
          </a:xfrm>
          <a:prstGeom prst="rect">
            <a:avLst/>
          </a:prstGeom>
        </p:spPr>
      </p:pic>
      <p:pic>
        <p:nvPicPr>
          <p:cNvPr id="6" name="Picture 5">
            <a:extLst>
              <a:ext uri="{FF2B5EF4-FFF2-40B4-BE49-F238E27FC236}">
                <a16:creationId xmlns:a16="http://schemas.microsoft.com/office/drawing/2014/main" id="{250A23B1-42DE-4A29-93B4-9E7AEDB3BC0F}"/>
              </a:ext>
            </a:extLst>
          </p:cNvPr>
          <p:cNvPicPr>
            <a:picLocks noChangeAspect="1"/>
          </p:cNvPicPr>
          <p:nvPr/>
        </p:nvPicPr>
        <p:blipFill>
          <a:blip r:embed="rId3"/>
          <a:stretch>
            <a:fillRect/>
          </a:stretch>
        </p:blipFill>
        <p:spPr>
          <a:xfrm>
            <a:off x="3863752" y="2924944"/>
            <a:ext cx="7613308" cy="3368889"/>
          </a:xfrm>
          <a:prstGeom prst="rect">
            <a:avLst/>
          </a:prstGeom>
        </p:spPr>
      </p:pic>
      <p:sp>
        <p:nvSpPr>
          <p:cNvPr id="3" name="TextBox 2">
            <a:extLst>
              <a:ext uri="{FF2B5EF4-FFF2-40B4-BE49-F238E27FC236}">
                <a16:creationId xmlns:a16="http://schemas.microsoft.com/office/drawing/2014/main" id="{835D5677-59B8-4480-98F3-82290CB31D6F}"/>
              </a:ext>
            </a:extLst>
          </p:cNvPr>
          <p:cNvSpPr txBox="1"/>
          <p:nvPr/>
        </p:nvSpPr>
        <p:spPr>
          <a:xfrm>
            <a:off x="508001" y="4005064"/>
            <a:ext cx="3067719" cy="923330"/>
          </a:xfrm>
          <a:prstGeom prst="rect">
            <a:avLst/>
          </a:prstGeom>
          <a:noFill/>
        </p:spPr>
        <p:txBody>
          <a:bodyPr wrap="square" rtlCol="0">
            <a:spAutoFit/>
          </a:bodyPr>
          <a:lstStyle/>
          <a:p>
            <a:pPr marL="285750" indent="-285750">
              <a:buFont typeface="Arial" panose="020B0604020202020204" pitchFamily="34" charset="0"/>
              <a:buChar char="•"/>
            </a:pPr>
            <a:r>
              <a:rPr lang="en-AU" dirty="0"/>
              <a:t>Browse/Edit Implementation Guides</a:t>
            </a:r>
          </a:p>
          <a:p>
            <a:pPr marL="285750" indent="-285750">
              <a:buFont typeface="Arial" panose="020B0604020202020204" pitchFamily="34" charset="0"/>
              <a:buChar char="•"/>
            </a:pPr>
            <a:r>
              <a:rPr lang="en-AU" dirty="0"/>
              <a:t>Click on + icon</a:t>
            </a:r>
            <a:endParaRPr lang="en-US" dirty="0"/>
          </a:p>
        </p:txBody>
      </p:sp>
    </p:spTree>
    <p:extLst>
      <p:ext uri="{BB962C8B-B14F-4D97-AF65-F5344CB8AC3E}">
        <p14:creationId xmlns:p14="http://schemas.microsoft.com/office/powerpoint/2010/main" val="112928422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9E329-4DD1-413A-8987-8E6C5292A75A}"/>
              </a:ext>
            </a:extLst>
          </p:cNvPr>
          <p:cNvSpPr>
            <a:spLocks noGrp="1"/>
          </p:cNvSpPr>
          <p:nvPr>
            <p:ph type="title"/>
          </p:nvPr>
        </p:nvSpPr>
        <p:spPr/>
        <p:txBody>
          <a:bodyPr/>
          <a:lstStyle/>
          <a:p>
            <a:r>
              <a:rPr lang="en-US" dirty="0"/>
              <a:t>Respecting IP</a:t>
            </a:r>
          </a:p>
        </p:txBody>
      </p:sp>
      <p:sp>
        <p:nvSpPr>
          <p:cNvPr id="3" name="Content Placeholder 2">
            <a:extLst>
              <a:ext uri="{FF2B5EF4-FFF2-40B4-BE49-F238E27FC236}">
                <a16:creationId xmlns:a16="http://schemas.microsoft.com/office/drawing/2014/main" id="{87C00ED8-CADE-41CC-AB9F-69F1D55DF7B6}"/>
              </a:ext>
            </a:extLst>
          </p:cNvPr>
          <p:cNvSpPr>
            <a:spLocks noGrp="1"/>
          </p:cNvSpPr>
          <p:nvPr>
            <p:ph idx="1"/>
          </p:nvPr>
        </p:nvSpPr>
        <p:spPr/>
        <p:txBody>
          <a:bodyPr/>
          <a:lstStyle/>
          <a:p>
            <a:r>
              <a:rPr lang="en-US" dirty="0"/>
              <a:t>Use of External Code Systems must follow the guidelines for copyright and other restrictions</a:t>
            </a:r>
          </a:p>
          <a:p>
            <a:r>
              <a:rPr lang="en-US" dirty="0"/>
              <a:t>It is NEVER okay to use values from a code system without permission and/or attribution.  </a:t>
            </a:r>
          </a:p>
          <a:p>
            <a:pPr lvl="1"/>
            <a:r>
              <a:rPr lang="en-US" dirty="0"/>
              <a:t>Most external code system you need are already in FHIR</a:t>
            </a:r>
          </a:p>
          <a:p>
            <a:r>
              <a:rPr lang="en-US" dirty="0"/>
              <a:t>If you need a Code system and there is not a code system definition setup via FHIR or terminology.hl7.org and you can’t use it via OID (</a:t>
            </a:r>
            <a:r>
              <a:rPr lang="en-US" dirty="0" err="1"/>
              <a:t>urn:oid</a:t>
            </a:r>
            <a:r>
              <a:rPr lang="en-US" dirty="0"/>
              <a:t>=OID) then it’s time to contact the HL7 Terminology Authority</a:t>
            </a:r>
          </a:p>
        </p:txBody>
      </p:sp>
    </p:spTree>
    <p:extLst>
      <p:ext uri="{BB962C8B-B14F-4D97-AF65-F5344CB8AC3E}">
        <p14:creationId xmlns:p14="http://schemas.microsoft.com/office/powerpoint/2010/main" val="2142835362"/>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EC372-9157-4CE8-89C4-A83D74F16445}"/>
              </a:ext>
            </a:extLst>
          </p:cNvPr>
          <p:cNvSpPr>
            <a:spLocks noGrp="1"/>
          </p:cNvSpPr>
          <p:nvPr>
            <p:ph type="title"/>
          </p:nvPr>
        </p:nvSpPr>
        <p:spPr/>
        <p:txBody>
          <a:bodyPr/>
          <a:lstStyle/>
          <a:p>
            <a:r>
              <a:rPr lang="en-US" dirty="0"/>
              <a:t>HL7 Terminology Authority</a:t>
            </a:r>
          </a:p>
        </p:txBody>
      </p:sp>
      <p:sp>
        <p:nvSpPr>
          <p:cNvPr id="3" name="Content Placeholder 2">
            <a:extLst>
              <a:ext uri="{FF2B5EF4-FFF2-40B4-BE49-F238E27FC236}">
                <a16:creationId xmlns:a16="http://schemas.microsoft.com/office/drawing/2014/main" id="{612926E0-D88C-4078-8332-B62594197C75}"/>
              </a:ext>
            </a:extLst>
          </p:cNvPr>
          <p:cNvSpPr>
            <a:spLocks noGrp="1"/>
          </p:cNvSpPr>
          <p:nvPr>
            <p:ph idx="1"/>
          </p:nvPr>
        </p:nvSpPr>
        <p:spPr/>
        <p:txBody>
          <a:bodyPr/>
          <a:lstStyle/>
          <a:p>
            <a:r>
              <a:rPr lang="en-US" dirty="0"/>
              <a:t>“Terminology Authority - is responsible for the creation, implementation, and management of HL7 processes involving external terminology management.  These processes shall be influenced by input from the Vocabulary Work Group and existing HL7 terminology practices.  </a:t>
            </a:r>
          </a:p>
          <a:p>
            <a:r>
              <a:rPr lang="en-US" dirty="0"/>
              <a:t>The activities of the HTA are intended to complement maintenance of terminology that is used by HL7 protocol specifications.  HTA works through the TSC to implement processes or polices that impact Working Groups”</a:t>
            </a:r>
          </a:p>
        </p:txBody>
      </p:sp>
    </p:spTree>
    <p:extLst>
      <p:ext uri="{BB962C8B-B14F-4D97-AF65-F5344CB8AC3E}">
        <p14:creationId xmlns:p14="http://schemas.microsoft.com/office/powerpoint/2010/main" val="395538979"/>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16D9D-6FF1-405A-A4EC-0C105BA148BA}"/>
              </a:ext>
            </a:extLst>
          </p:cNvPr>
          <p:cNvSpPr>
            <a:spLocks noGrp="1"/>
          </p:cNvSpPr>
          <p:nvPr>
            <p:ph type="title"/>
          </p:nvPr>
        </p:nvSpPr>
        <p:spPr/>
        <p:txBody>
          <a:bodyPr/>
          <a:lstStyle/>
          <a:p>
            <a:r>
              <a:rPr lang="en-US" dirty="0"/>
              <a:t>HL7 Terminology Authority </a:t>
            </a:r>
            <a:br>
              <a:rPr lang="en-US" dirty="0"/>
            </a:br>
            <a:r>
              <a:rPr lang="en-US" dirty="0"/>
              <a:t>New Code Systems</a:t>
            </a:r>
          </a:p>
        </p:txBody>
      </p:sp>
      <p:sp>
        <p:nvSpPr>
          <p:cNvPr id="3" name="Content Placeholder 2">
            <a:extLst>
              <a:ext uri="{FF2B5EF4-FFF2-40B4-BE49-F238E27FC236}">
                <a16:creationId xmlns:a16="http://schemas.microsoft.com/office/drawing/2014/main" id="{EA96D486-1857-4152-8E34-133DEC362B4F}"/>
              </a:ext>
            </a:extLst>
          </p:cNvPr>
          <p:cNvSpPr>
            <a:spLocks noGrp="1"/>
          </p:cNvSpPr>
          <p:nvPr>
            <p:ph idx="1"/>
          </p:nvPr>
        </p:nvSpPr>
        <p:spPr/>
        <p:txBody>
          <a:bodyPr>
            <a:normAutofit fontScale="92500" lnSpcReduction="10000"/>
          </a:bodyPr>
          <a:lstStyle/>
          <a:p>
            <a:r>
              <a:rPr lang="en-US" dirty="0"/>
              <a:t>First, open a </a:t>
            </a:r>
            <a:r>
              <a:rPr lang="en-US" dirty="0" err="1"/>
              <a:t>GForge</a:t>
            </a:r>
            <a:r>
              <a:rPr lang="en-US" dirty="0"/>
              <a:t> ticket requesting that Code System be added.  Assign the Reviewing Work Group to be Vocabulary</a:t>
            </a:r>
          </a:p>
          <a:p>
            <a:r>
              <a:rPr lang="en-US" dirty="0"/>
              <a:t>Submit the HL7 Terminology Authority – Content Request form to the HTA, who will provide guidance. </a:t>
            </a:r>
          </a:p>
          <a:p>
            <a:r>
              <a:rPr lang="en-US" dirty="0"/>
              <a:t>HTA will review content and get back to you if there are any concern - this could be a cyclic process.</a:t>
            </a:r>
          </a:p>
          <a:p>
            <a:r>
              <a:rPr lang="en-US" dirty="0"/>
              <a:t>The approved form with HTA approval can then be submitted with your harmonization proposal.</a:t>
            </a:r>
          </a:p>
          <a:p>
            <a:r>
              <a:rPr lang="en-US" dirty="0"/>
              <a:t>Work with the work group vocabulary facilitator if you have questions.</a:t>
            </a:r>
          </a:p>
        </p:txBody>
      </p:sp>
    </p:spTree>
    <p:extLst>
      <p:ext uri="{BB962C8B-B14F-4D97-AF65-F5344CB8AC3E}">
        <p14:creationId xmlns:p14="http://schemas.microsoft.com/office/powerpoint/2010/main" val="1464368571"/>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E4386-37AD-425F-9740-00703F4BBDD4}"/>
              </a:ext>
            </a:extLst>
          </p:cNvPr>
          <p:cNvSpPr>
            <a:spLocks noGrp="1"/>
          </p:cNvSpPr>
          <p:nvPr>
            <p:ph type="title"/>
          </p:nvPr>
        </p:nvSpPr>
        <p:spPr/>
        <p:txBody>
          <a:bodyPr/>
          <a:lstStyle/>
          <a:p>
            <a:r>
              <a:rPr lang="en-US" dirty="0"/>
              <a:t>What’s a </a:t>
            </a:r>
            <a:r>
              <a:rPr lang="en-US" dirty="0" err="1"/>
              <a:t>CodeSystem</a:t>
            </a:r>
            <a:endParaRPr lang="en-US" dirty="0"/>
          </a:p>
        </p:txBody>
      </p:sp>
      <p:sp>
        <p:nvSpPr>
          <p:cNvPr id="3" name="Content Placeholder 2">
            <a:extLst>
              <a:ext uri="{FF2B5EF4-FFF2-40B4-BE49-F238E27FC236}">
                <a16:creationId xmlns:a16="http://schemas.microsoft.com/office/drawing/2014/main" id="{D8A52C93-E305-4277-862B-FA1EB730268F}"/>
              </a:ext>
            </a:extLst>
          </p:cNvPr>
          <p:cNvSpPr>
            <a:spLocks noGrp="1"/>
          </p:cNvSpPr>
          <p:nvPr>
            <p:ph idx="1"/>
          </p:nvPr>
        </p:nvSpPr>
        <p:spPr/>
        <p:txBody>
          <a:bodyPr/>
          <a:lstStyle/>
          <a:p>
            <a:r>
              <a:rPr lang="en-US" dirty="0"/>
              <a:t>“The </a:t>
            </a:r>
            <a:r>
              <a:rPr lang="en-US" dirty="0" err="1"/>
              <a:t>CodeSystem</a:t>
            </a:r>
            <a:r>
              <a:rPr lang="en-US" dirty="0"/>
              <a:t> resource is used to declare the existence of a code system, and its key properties:”</a:t>
            </a:r>
          </a:p>
          <a:p>
            <a:pPr lvl="1"/>
            <a:r>
              <a:rPr lang="en-US" dirty="0"/>
              <a:t>Identifying URL and version (if needed)</a:t>
            </a:r>
          </a:p>
          <a:p>
            <a:pPr lvl="1"/>
            <a:r>
              <a:rPr lang="en-US" dirty="0"/>
              <a:t>Description, Copyright, publication date, and other metadata (as appropriate)</a:t>
            </a:r>
          </a:p>
          <a:p>
            <a:pPr lvl="1"/>
            <a:r>
              <a:rPr lang="en-US" dirty="0"/>
              <a:t>Some key properties of the code system itself:</a:t>
            </a:r>
          </a:p>
          <a:p>
            <a:pPr lvl="2"/>
            <a:r>
              <a:rPr lang="en-US" dirty="0"/>
              <a:t>concept permanence, compositional grammar, if the codes that it defines are case sensitive</a:t>
            </a:r>
          </a:p>
          <a:p>
            <a:pPr lvl="1"/>
            <a:r>
              <a:rPr lang="en-US" dirty="0"/>
              <a:t>What filters can be used in a </a:t>
            </a:r>
            <a:r>
              <a:rPr lang="en-US" dirty="0" err="1"/>
              <a:t>ValueSet</a:t>
            </a:r>
            <a:r>
              <a:rPr lang="en-US" dirty="0"/>
              <a:t> that references it</a:t>
            </a:r>
          </a:p>
          <a:p>
            <a:pPr lvl="1"/>
            <a:r>
              <a:rPr lang="en-US" dirty="0"/>
              <a:t>What concept properties are defined by the code system</a:t>
            </a:r>
          </a:p>
          <a:p>
            <a:pPr lvl="1"/>
            <a:endParaRPr lang="en-US" dirty="0"/>
          </a:p>
        </p:txBody>
      </p:sp>
    </p:spTree>
    <p:extLst>
      <p:ext uri="{BB962C8B-B14F-4D97-AF65-F5344CB8AC3E}">
        <p14:creationId xmlns:p14="http://schemas.microsoft.com/office/powerpoint/2010/main" val="3953300563"/>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E4386-37AD-425F-9740-00703F4BBDD4}"/>
              </a:ext>
            </a:extLst>
          </p:cNvPr>
          <p:cNvSpPr>
            <a:spLocks noGrp="1"/>
          </p:cNvSpPr>
          <p:nvPr>
            <p:ph type="title"/>
          </p:nvPr>
        </p:nvSpPr>
        <p:spPr/>
        <p:txBody>
          <a:bodyPr/>
          <a:lstStyle/>
          <a:p>
            <a:r>
              <a:rPr lang="en-US" dirty="0"/>
              <a:t>What’s a </a:t>
            </a:r>
            <a:r>
              <a:rPr lang="en-US" dirty="0" err="1"/>
              <a:t>CodeSystem</a:t>
            </a:r>
            <a:endParaRPr lang="en-US" dirty="0"/>
          </a:p>
        </p:txBody>
      </p:sp>
      <p:sp>
        <p:nvSpPr>
          <p:cNvPr id="3" name="Content Placeholder 2">
            <a:extLst>
              <a:ext uri="{FF2B5EF4-FFF2-40B4-BE49-F238E27FC236}">
                <a16:creationId xmlns:a16="http://schemas.microsoft.com/office/drawing/2014/main" id="{D8A52C93-E305-4277-862B-FA1EB730268F}"/>
              </a:ext>
            </a:extLst>
          </p:cNvPr>
          <p:cNvSpPr>
            <a:spLocks noGrp="1"/>
          </p:cNvSpPr>
          <p:nvPr>
            <p:ph idx="1"/>
          </p:nvPr>
        </p:nvSpPr>
        <p:spPr/>
        <p:txBody>
          <a:bodyPr/>
          <a:lstStyle/>
          <a:p>
            <a:endParaRPr lang="en-US" dirty="0"/>
          </a:p>
          <a:p>
            <a:r>
              <a:rPr lang="en-US" dirty="0"/>
              <a:t>In addition, the </a:t>
            </a:r>
            <a:r>
              <a:rPr lang="en-US" dirty="0" err="1"/>
              <a:t>CodeSystem</a:t>
            </a:r>
            <a:r>
              <a:rPr lang="en-US" dirty="0"/>
              <a:t> resource may list some or all of the concepts in the code system, along with their properties and designations.</a:t>
            </a:r>
          </a:p>
          <a:p>
            <a:r>
              <a:rPr lang="en-US" dirty="0"/>
              <a:t>Code System resources may also be used to define supplements, which extend an existing code system with additional designations and properties. </a:t>
            </a:r>
          </a:p>
        </p:txBody>
      </p:sp>
    </p:spTree>
    <p:extLst>
      <p:ext uri="{BB962C8B-B14F-4D97-AF65-F5344CB8AC3E}">
        <p14:creationId xmlns:p14="http://schemas.microsoft.com/office/powerpoint/2010/main" val="2295922257"/>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Code system definition example</a:t>
            </a:r>
          </a:p>
        </p:txBody>
      </p:sp>
      <p:sp>
        <p:nvSpPr>
          <p:cNvPr id="5" name="Content Placeholder 4">
            <a:extLst>
              <a:ext uri="{FF2B5EF4-FFF2-40B4-BE49-F238E27FC236}">
                <a16:creationId xmlns:a16="http://schemas.microsoft.com/office/drawing/2014/main" id="{DFA58035-BAE6-4B16-89E2-668C092E45DC}"/>
              </a:ext>
            </a:extLst>
          </p:cNvPr>
          <p:cNvSpPr>
            <a:spLocks noGrp="1"/>
          </p:cNvSpPr>
          <p:nvPr>
            <p:ph idx="1"/>
          </p:nvPr>
        </p:nvSpPr>
        <p:spPr/>
        <p:txBody>
          <a:bodyPr/>
          <a:lstStyle/>
          <a:p>
            <a:endParaRPr lang="en-US" dirty="0"/>
          </a:p>
        </p:txBody>
      </p:sp>
      <p:sp>
        <p:nvSpPr>
          <p:cNvPr id="4" name="Slide Number Placeholder 3"/>
          <p:cNvSpPr>
            <a:spLocks noGrp="1"/>
          </p:cNvSpPr>
          <p:nvPr>
            <p:ph type="sldNum" sz="quarter" idx="4"/>
          </p:nvPr>
        </p:nvSpPr>
        <p:spPr/>
        <p:txBody>
          <a:bodyPr/>
          <a:lstStyle/>
          <a:p>
            <a:fld id="{5CC3E5C4-3E2B-40F1-9F2B-C46CEB0C88DF}" type="slidenum">
              <a:rPr lang="en-CA" smtClean="0"/>
              <a:pPr/>
              <a:t>145</a:t>
            </a:fld>
            <a:endParaRPr lang="en-CA"/>
          </a:p>
        </p:txBody>
      </p:sp>
      <p:pic>
        <p:nvPicPr>
          <p:cNvPr id="3" name="Picture 2">
            <a:extLst>
              <a:ext uri="{FF2B5EF4-FFF2-40B4-BE49-F238E27FC236}">
                <a16:creationId xmlns:a16="http://schemas.microsoft.com/office/drawing/2014/main" id="{2F9BD3E4-5C80-4AF6-BB6D-565514DE12DA}"/>
              </a:ext>
            </a:extLst>
          </p:cNvPr>
          <p:cNvPicPr>
            <a:picLocks noChangeAspect="1"/>
          </p:cNvPicPr>
          <p:nvPr/>
        </p:nvPicPr>
        <p:blipFill rotWithShape="1">
          <a:blip r:embed="rId2"/>
          <a:srcRect l="3379" r="9857"/>
          <a:stretch/>
        </p:blipFill>
        <p:spPr>
          <a:xfrm>
            <a:off x="643478" y="2424402"/>
            <a:ext cx="10663620" cy="3433331"/>
          </a:xfrm>
          <a:prstGeom prst="rect">
            <a:avLst/>
          </a:prstGeom>
        </p:spPr>
      </p:pic>
    </p:spTree>
    <p:extLst>
      <p:ext uri="{BB962C8B-B14F-4D97-AF65-F5344CB8AC3E}">
        <p14:creationId xmlns:p14="http://schemas.microsoft.com/office/powerpoint/2010/main" val="1007009793"/>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BDFAC-0F61-459D-A78E-23D775AFEF38}"/>
              </a:ext>
            </a:extLst>
          </p:cNvPr>
          <p:cNvSpPr>
            <a:spLocks noGrp="1"/>
          </p:cNvSpPr>
          <p:nvPr>
            <p:ph type="title"/>
          </p:nvPr>
        </p:nvSpPr>
        <p:spPr/>
        <p:txBody>
          <a:bodyPr/>
          <a:lstStyle/>
          <a:p>
            <a:r>
              <a:rPr lang="en-US" dirty="0"/>
              <a:t>Selecting </a:t>
            </a:r>
            <a:r>
              <a:rPr lang="en-US" dirty="0" err="1"/>
              <a:t>ValueSet</a:t>
            </a:r>
            <a:r>
              <a:rPr lang="en-US" dirty="0"/>
              <a:t> Concepts</a:t>
            </a:r>
          </a:p>
        </p:txBody>
      </p:sp>
      <p:sp>
        <p:nvSpPr>
          <p:cNvPr id="4" name="Content Placeholder 2">
            <a:extLst>
              <a:ext uri="{FF2B5EF4-FFF2-40B4-BE49-F238E27FC236}">
                <a16:creationId xmlns:a16="http://schemas.microsoft.com/office/drawing/2014/main" id="{D4137BBB-B4B3-4030-BB50-1ABA139F6F02}"/>
              </a:ext>
            </a:extLst>
          </p:cNvPr>
          <p:cNvSpPr>
            <a:spLocks noGrp="1"/>
          </p:cNvSpPr>
          <p:nvPr>
            <p:ph idx="1"/>
          </p:nvPr>
        </p:nvSpPr>
        <p:spPr>
          <a:xfrm>
            <a:off x="508000" y="1828800"/>
            <a:ext cx="11176000" cy="4624388"/>
          </a:xfrm>
        </p:spPr>
        <p:txBody>
          <a:bodyPr/>
          <a:lstStyle/>
          <a:p>
            <a:r>
              <a:rPr lang="en-AU" sz="2800" dirty="0"/>
              <a:t>Name the code system (with optional version if needed)</a:t>
            </a:r>
          </a:p>
          <a:p>
            <a:r>
              <a:rPr lang="en-AU" sz="2800" dirty="0"/>
              <a:t>If including the code system, all codes are included by default</a:t>
            </a:r>
          </a:p>
          <a:p>
            <a:r>
              <a:rPr lang="en-AU" sz="2800" dirty="0"/>
              <a:t>List specific codes from the system</a:t>
            </a:r>
          </a:p>
          <a:p>
            <a:pPr lvl="1"/>
            <a:r>
              <a:rPr lang="en-AU" sz="2400" dirty="0"/>
              <a:t>With alternate descriptions, if needed</a:t>
            </a:r>
          </a:p>
          <a:p>
            <a:r>
              <a:rPr lang="en-AU" sz="2800" dirty="0"/>
              <a:t>Select codes by property (‘filter’) </a:t>
            </a:r>
          </a:p>
          <a:p>
            <a:pPr lvl="1"/>
            <a:r>
              <a:rPr lang="en-AU" sz="2400" dirty="0"/>
              <a:t>Property Name – defined by the code system</a:t>
            </a:r>
          </a:p>
          <a:p>
            <a:pPr lvl="1"/>
            <a:r>
              <a:rPr lang="en-AU" sz="2400" dirty="0"/>
              <a:t>Operation – ‘=’, ‘is-a’, ‘in’, ‘regex’, etc.</a:t>
            </a:r>
          </a:p>
          <a:p>
            <a:pPr lvl="1"/>
            <a:r>
              <a:rPr lang="en-AU" sz="2400" dirty="0"/>
              <a:t>Value – the value of the property</a:t>
            </a:r>
          </a:p>
          <a:p>
            <a:pPr lvl="1"/>
            <a:r>
              <a:rPr lang="en-AU" sz="2400" dirty="0"/>
              <a:t>e.g., LOINC: COMPONENT = “Sodium”</a:t>
            </a:r>
          </a:p>
        </p:txBody>
      </p:sp>
    </p:spTree>
    <p:extLst>
      <p:ext uri="{BB962C8B-B14F-4D97-AF65-F5344CB8AC3E}">
        <p14:creationId xmlns:p14="http://schemas.microsoft.com/office/powerpoint/2010/main" val="2628545628"/>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24CCA-AEC7-4FA5-8BDE-A8C444A146C8}"/>
              </a:ext>
            </a:extLst>
          </p:cNvPr>
          <p:cNvSpPr>
            <a:spLocks noGrp="1"/>
          </p:cNvSpPr>
          <p:nvPr>
            <p:ph type="title"/>
          </p:nvPr>
        </p:nvSpPr>
        <p:spPr/>
        <p:txBody>
          <a:bodyPr/>
          <a:lstStyle/>
          <a:p>
            <a:r>
              <a:rPr lang="en-US" dirty="0" err="1"/>
              <a:t>ValueSet</a:t>
            </a:r>
            <a:r>
              <a:rPr lang="en-US" dirty="0"/>
              <a:t> Concept Examples</a:t>
            </a:r>
          </a:p>
        </p:txBody>
      </p:sp>
      <p:sp>
        <p:nvSpPr>
          <p:cNvPr id="3" name="Content Placeholder 2">
            <a:extLst>
              <a:ext uri="{FF2B5EF4-FFF2-40B4-BE49-F238E27FC236}">
                <a16:creationId xmlns:a16="http://schemas.microsoft.com/office/drawing/2014/main" id="{30B1ECD0-AB9D-43E8-A8F1-E73876D1837F}"/>
              </a:ext>
            </a:extLst>
          </p:cNvPr>
          <p:cNvSpPr>
            <a:spLocks noGrp="1"/>
          </p:cNvSpPr>
          <p:nvPr>
            <p:ph idx="1"/>
          </p:nvPr>
        </p:nvSpPr>
        <p:spPr>
          <a:xfrm>
            <a:off x="508000" y="1669797"/>
            <a:ext cx="11176000" cy="4624536"/>
          </a:xfrm>
        </p:spPr>
        <p:txBody>
          <a:bodyPr/>
          <a:lstStyle/>
          <a:p>
            <a:r>
              <a:rPr lang="en-US" sz="2800" dirty="0"/>
              <a:t>Brings in all codes from the </a:t>
            </a:r>
            <a:r>
              <a:rPr lang="en-US" sz="2800" dirty="0" err="1"/>
              <a:t>CodeSystem</a:t>
            </a:r>
            <a:endParaRPr lang="en-US" sz="2800" dirty="0"/>
          </a:p>
          <a:p>
            <a:pPr marL="0" indent="0">
              <a:buNone/>
            </a:pPr>
            <a:r>
              <a:rPr lang="en-US" sz="1600" dirty="0"/>
              <a:t>&lt;include&gt;</a:t>
            </a:r>
          </a:p>
          <a:p>
            <a:pPr marL="0" indent="0">
              <a:buNone/>
            </a:pPr>
            <a:r>
              <a:rPr lang="en-US" sz="1600" dirty="0"/>
              <a:t>     &lt;system value="http://hl7.org/</a:t>
            </a:r>
            <a:r>
              <a:rPr lang="en-US" sz="1600" dirty="0" err="1"/>
              <a:t>fhir</a:t>
            </a:r>
            <a:r>
              <a:rPr lang="en-US" sz="1600" dirty="0"/>
              <a:t>/us/core/</a:t>
            </a:r>
            <a:r>
              <a:rPr lang="en-US" sz="1600" dirty="0" err="1"/>
              <a:t>CodeSystem</a:t>
            </a:r>
            <a:r>
              <a:rPr lang="en-US" sz="1600" dirty="0"/>
              <a:t>/condition-category"/&gt;</a:t>
            </a:r>
          </a:p>
          <a:p>
            <a:pPr marL="0" indent="0">
              <a:buNone/>
            </a:pPr>
            <a:r>
              <a:rPr lang="en-US" sz="1600" dirty="0"/>
              <a:t>&lt;/include&gt;</a:t>
            </a:r>
          </a:p>
          <a:p>
            <a:pPr marL="0" indent="0">
              <a:buNone/>
            </a:pPr>
            <a:endParaRPr lang="en-US" sz="1600" dirty="0"/>
          </a:p>
          <a:p>
            <a:r>
              <a:rPr lang="en-US" sz="2800" dirty="0"/>
              <a:t>Includes only the specific code from the system you want</a:t>
            </a:r>
          </a:p>
          <a:p>
            <a:pPr marL="0" indent="0">
              <a:buNone/>
            </a:pPr>
            <a:r>
              <a:rPr lang="en-US" sz="1600" dirty="0"/>
              <a:t>&lt;include&gt;</a:t>
            </a:r>
          </a:p>
          <a:p>
            <a:pPr marL="0" indent="0">
              <a:buNone/>
            </a:pPr>
            <a:r>
              <a:rPr lang="en-US" sz="1600" dirty="0"/>
              <a:t>      &lt;system value="http://hl7.org/</a:t>
            </a:r>
            <a:r>
              <a:rPr lang="en-US" sz="1600" dirty="0" err="1"/>
              <a:t>fhir</a:t>
            </a:r>
            <a:r>
              <a:rPr lang="en-US" sz="1600" dirty="0"/>
              <a:t>/us/eLTSS/</a:t>
            </a:r>
            <a:r>
              <a:rPr lang="en-US" sz="1600" dirty="0" err="1"/>
              <a:t>CodeSystem</a:t>
            </a:r>
            <a:r>
              <a:rPr lang="en-US" sz="1600" dirty="0"/>
              <a:t>/</a:t>
            </a:r>
            <a:r>
              <a:rPr lang="en-US" sz="1600" dirty="0" err="1"/>
              <a:t>eltss</a:t>
            </a:r>
            <a:r>
              <a:rPr lang="en-US" sz="1600" dirty="0"/>
              <a:t>-condition-category-code"/&gt;</a:t>
            </a:r>
          </a:p>
          <a:p>
            <a:pPr marL="0" indent="0">
              <a:buNone/>
            </a:pPr>
            <a:r>
              <a:rPr lang="en-US" sz="1600" dirty="0"/>
              <a:t>      &lt;concept&gt;</a:t>
            </a:r>
          </a:p>
          <a:p>
            <a:pPr marL="0" indent="0">
              <a:buNone/>
            </a:pPr>
            <a:r>
              <a:rPr lang="en-US" sz="1600" dirty="0"/>
              <a:t>        &lt;code value="assessed-need"/&gt;</a:t>
            </a:r>
          </a:p>
          <a:p>
            <a:pPr marL="0" indent="0">
              <a:buNone/>
            </a:pPr>
            <a:r>
              <a:rPr lang="en-US" sz="1600" dirty="0"/>
              <a:t>        &lt;display value="Assessed Need"/&gt;</a:t>
            </a:r>
          </a:p>
          <a:p>
            <a:pPr marL="0" indent="0">
              <a:buNone/>
            </a:pPr>
            <a:r>
              <a:rPr lang="en-US" sz="1600" dirty="0"/>
              <a:t>      &lt;/concept&gt;</a:t>
            </a:r>
          </a:p>
          <a:p>
            <a:pPr marL="0" indent="0">
              <a:buNone/>
            </a:pPr>
            <a:r>
              <a:rPr lang="en-US" sz="1600" dirty="0"/>
              <a:t>&lt;/include&gt;</a:t>
            </a:r>
          </a:p>
        </p:txBody>
      </p:sp>
    </p:spTree>
    <p:extLst>
      <p:ext uri="{BB962C8B-B14F-4D97-AF65-F5344CB8AC3E}">
        <p14:creationId xmlns:p14="http://schemas.microsoft.com/office/powerpoint/2010/main" val="401673386"/>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24CCA-AEC7-4FA5-8BDE-A8C444A146C8}"/>
              </a:ext>
            </a:extLst>
          </p:cNvPr>
          <p:cNvSpPr>
            <a:spLocks noGrp="1"/>
          </p:cNvSpPr>
          <p:nvPr>
            <p:ph type="title"/>
          </p:nvPr>
        </p:nvSpPr>
        <p:spPr/>
        <p:txBody>
          <a:bodyPr/>
          <a:lstStyle/>
          <a:p>
            <a:r>
              <a:rPr lang="en-US" dirty="0" err="1"/>
              <a:t>ValueSet</a:t>
            </a:r>
            <a:r>
              <a:rPr lang="en-US" dirty="0"/>
              <a:t> Concept Examples</a:t>
            </a:r>
          </a:p>
        </p:txBody>
      </p:sp>
      <p:sp>
        <p:nvSpPr>
          <p:cNvPr id="7" name="Content Placeholder 6">
            <a:extLst>
              <a:ext uri="{FF2B5EF4-FFF2-40B4-BE49-F238E27FC236}">
                <a16:creationId xmlns:a16="http://schemas.microsoft.com/office/drawing/2014/main" id="{E373121A-1937-4264-B389-1ED32038D955}"/>
              </a:ext>
            </a:extLst>
          </p:cNvPr>
          <p:cNvSpPr>
            <a:spLocks noGrp="1"/>
          </p:cNvSpPr>
          <p:nvPr>
            <p:ph idx="1"/>
          </p:nvPr>
        </p:nvSpPr>
        <p:spPr/>
        <p:txBody>
          <a:bodyPr/>
          <a:lstStyle/>
          <a:p>
            <a:r>
              <a:rPr lang="en-US" dirty="0"/>
              <a:t>Uses a property filter to bring in all codes matching the value you specify</a:t>
            </a:r>
          </a:p>
        </p:txBody>
      </p:sp>
      <p:pic>
        <p:nvPicPr>
          <p:cNvPr id="5" name="Picture 4">
            <a:extLst>
              <a:ext uri="{FF2B5EF4-FFF2-40B4-BE49-F238E27FC236}">
                <a16:creationId xmlns:a16="http://schemas.microsoft.com/office/drawing/2014/main" id="{D1D0BF96-72E2-406D-818A-FEB44A64755D}"/>
              </a:ext>
            </a:extLst>
          </p:cNvPr>
          <p:cNvPicPr>
            <a:picLocks noChangeAspect="1"/>
          </p:cNvPicPr>
          <p:nvPr/>
        </p:nvPicPr>
        <p:blipFill>
          <a:blip r:embed="rId2"/>
          <a:stretch>
            <a:fillRect/>
          </a:stretch>
        </p:blipFill>
        <p:spPr>
          <a:xfrm>
            <a:off x="1767601" y="2948200"/>
            <a:ext cx="8082784" cy="3577143"/>
          </a:xfrm>
          <a:prstGeom prst="rect">
            <a:avLst/>
          </a:prstGeom>
        </p:spPr>
      </p:pic>
    </p:spTree>
    <p:extLst>
      <p:ext uri="{BB962C8B-B14F-4D97-AF65-F5344CB8AC3E}">
        <p14:creationId xmlns:p14="http://schemas.microsoft.com/office/powerpoint/2010/main" val="4021254866"/>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6C006-6A34-45CC-BC8E-E929F6140ECA}"/>
              </a:ext>
            </a:extLst>
          </p:cNvPr>
          <p:cNvSpPr>
            <a:spLocks noGrp="1"/>
          </p:cNvSpPr>
          <p:nvPr>
            <p:ph type="title"/>
          </p:nvPr>
        </p:nvSpPr>
        <p:spPr/>
        <p:txBody>
          <a:bodyPr/>
          <a:lstStyle/>
          <a:p>
            <a:r>
              <a:rPr lang="en-US" dirty="0"/>
              <a:t>Creating your own </a:t>
            </a:r>
            <a:r>
              <a:rPr lang="en-US" dirty="0" err="1"/>
              <a:t>ValueSet</a:t>
            </a:r>
            <a:endParaRPr lang="en-US" dirty="0"/>
          </a:p>
        </p:txBody>
      </p:sp>
      <p:sp>
        <p:nvSpPr>
          <p:cNvPr id="3" name="Content Placeholder 2">
            <a:extLst>
              <a:ext uri="{FF2B5EF4-FFF2-40B4-BE49-F238E27FC236}">
                <a16:creationId xmlns:a16="http://schemas.microsoft.com/office/drawing/2014/main" id="{66F83F3B-98BB-47A6-93A3-0424F1BCE7A2}"/>
              </a:ext>
            </a:extLst>
          </p:cNvPr>
          <p:cNvSpPr>
            <a:spLocks noGrp="1"/>
          </p:cNvSpPr>
          <p:nvPr>
            <p:ph idx="1"/>
          </p:nvPr>
        </p:nvSpPr>
        <p:spPr/>
        <p:txBody>
          <a:bodyPr/>
          <a:lstStyle/>
          <a:p>
            <a:r>
              <a:rPr lang="en-US" dirty="0"/>
              <a:t>As an Exercise, create a </a:t>
            </a:r>
            <a:r>
              <a:rPr lang="en-US" dirty="0" err="1"/>
              <a:t>ValueSet</a:t>
            </a:r>
            <a:r>
              <a:rPr lang="en-US" dirty="0"/>
              <a:t> for the Days of the Week</a:t>
            </a:r>
          </a:p>
          <a:p>
            <a:endParaRPr lang="en-US" dirty="0"/>
          </a:p>
          <a:p>
            <a:r>
              <a:rPr lang="en-US" dirty="0"/>
              <a:t>Constrain it to only have Monday through Friday, not including Wednesday as your use case is a physician that doesn’t work weekends and golfs on Wednesday.</a:t>
            </a:r>
          </a:p>
        </p:txBody>
      </p:sp>
    </p:spTree>
    <p:extLst>
      <p:ext uri="{BB962C8B-B14F-4D97-AF65-F5344CB8AC3E}">
        <p14:creationId xmlns:p14="http://schemas.microsoft.com/office/powerpoint/2010/main" val="35902161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27504-08E0-43E1-86F8-6263CD5649AA}"/>
              </a:ext>
            </a:extLst>
          </p:cNvPr>
          <p:cNvSpPr>
            <a:spLocks noGrp="1"/>
          </p:cNvSpPr>
          <p:nvPr>
            <p:ph type="title"/>
          </p:nvPr>
        </p:nvSpPr>
        <p:spPr/>
        <p:txBody>
          <a:bodyPr/>
          <a:lstStyle/>
          <a:p>
            <a:r>
              <a:rPr lang="en-AU" dirty="0"/>
              <a:t>Creating an Implementation Guide</a:t>
            </a:r>
            <a:endParaRPr lang="en-US" dirty="0"/>
          </a:p>
        </p:txBody>
      </p:sp>
      <p:sp>
        <p:nvSpPr>
          <p:cNvPr id="3" name="TextBox 2">
            <a:extLst>
              <a:ext uri="{FF2B5EF4-FFF2-40B4-BE49-F238E27FC236}">
                <a16:creationId xmlns:a16="http://schemas.microsoft.com/office/drawing/2014/main" id="{835D5677-59B8-4480-98F3-82290CB31D6F}"/>
              </a:ext>
            </a:extLst>
          </p:cNvPr>
          <p:cNvSpPr txBox="1"/>
          <p:nvPr/>
        </p:nvSpPr>
        <p:spPr>
          <a:xfrm>
            <a:off x="623392" y="1772816"/>
            <a:ext cx="3067719" cy="4247317"/>
          </a:xfrm>
          <a:prstGeom prst="rect">
            <a:avLst/>
          </a:prstGeom>
          <a:noFill/>
        </p:spPr>
        <p:txBody>
          <a:bodyPr wrap="square" rtlCol="0">
            <a:spAutoFit/>
          </a:bodyPr>
          <a:lstStyle/>
          <a:p>
            <a:pPr marL="285750" indent="-285750">
              <a:buFont typeface="Arial" panose="020B0604020202020204" pitchFamily="34" charset="0"/>
              <a:buChar char="•"/>
            </a:pPr>
            <a:r>
              <a:rPr lang="en-AU" dirty="0"/>
              <a:t>Browse/Edit Implementation Guides</a:t>
            </a:r>
          </a:p>
          <a:p>
            <a:pPr marL="285750" indent="-285750">
              <a:buFont typeface="Arial" panose="020B0604020202020204" pitchFamily="34" charset="0"/>
              <a:buChar char="•"/>
            </a:pPr>
            <a:r>
              <a:rPr lang="en-AU" dirty="0"/>
              <a:t>Click on + icon</a:t>
            </a:r>
          </a:p>
          <a:p>
            <a:pPr marL="285750" indent="-285750">
              <a:buFont typeface="Arial" panose="020B0604020202020204" pitchFamily="34" charset="0"/>
              <a:buChar char="•"/>
            </a:pPr>
            <a:r>
              <a:rPr lang="en-AU" dirty="0"/>
              <a:t>On Quick tab</a:t>
            </a:r>
          </a:p>
          <a:p>
            <a:pPr marL="742950" lvl="1" indent="-285750">
              <a:buFont typeface="Arial" panose="020B0604020202020204" pitchFamily="34" charset="0"/>
              <a:buChar char="•"/>
            </a:pPr>
            <a:r>
              <a:rPr lang="en-AU" dirty="0"/>
              <a:t>Add the IG canonical </a:t>
            </a:r>
            <a:r>
              <a:rPr lang="en-AU" dirty="0" err="1"/>
              <a:t>url</a:t>
            </a:r>
            <a:endParaRPr lang="en-AU" dirty="0"/>
          </a:p>
          <a:p>
            <a:pPr marL="742950" lvl="1" indent="-285750">
              <a:buFont typeface="Arial" panose="020B0604020202020204" pitchFamily="34" charset="0"/>
              <a:buChar char="•"/>
            </a:pPr>
            <a:r>
              <a:rPr lang="en-AU" dirty="0"/>
              <a:t>Add the IG name</a:t>
            </a:r>
            <a:endParaRPr lang="en-US" dirty="0"/>
          </a:p>
          <a:p>
            <a:pPr marL="742950" lvl="1" indent="-285750">
              <a:buFont typeface="Arial" panose="020B0604020202020204" pitchFamily="34" charset="0"/>
              <a:buChar char="•"/>
            </a:pPr>
            <a:r>
              <a:rPr lang="en-US" dirty="0"/>
              <a:t>Add the package ID</a:t>
            </a:r>
          </a:p>
          <a:p>
            <a:pPr marL="742950" lvl="1" indent="-285750">
              <a:buFont typeface="Arial" panose="020B0604020202020204" pitchFamily="34" charset="0"/>
              <a:buChar char="•"/>
            </a:pPr>
            <a:r>
              <a:rPr lang="en-US" dirty="0"/>
              <a:t>Set the FHIR version (click +)</a:t>
            </a:r>
          </a:p>
          <a:p>
            <a:pPr marL="742950" lvl="1" indent="-285750">
              <a:buFont typeface="Arial" panose="020B0604020202020204" pitchFamily="34" charset="0"/>
              <a:buChar char="•"/>
            </a:pPr>
            <a:r>
              <a:rPr lang="en-AU" dirty="0"/>
              <a:t>Add description</a:t>
            </a:r>
          </a:p>
          <a:p>
            <a:pPr marL="742950" lvl="1" indent="-285750">
              <a:buFont typeface="Arial" panose="020B0604020202020204" pitchFamily="34" charset="0"/>
              <a:buChar char="•"/>
            </a:pPr>
            <a:r>
              <a:rPr lang="en-AU" dirty="0"/>
              <a:t>Add dependencies</a:t>
            </a:r>
          </a:p>
          <a:p>
            <a:pPr marL="742950" lvl="1" indent="-285750">
              <a:buFont typeface="Arial" panose="020B0604020202020204" pitchFamily="34" charset="0"/>
              <a:buChar char="•"/>
            </a:pPr>
            <a:r>
              <a:rPr lang="en-AU" dirty="0"/>
              <a:t>Add more metadata on the General tab</a:t>
            </a:r>
          </a:p>
          <a:p>
            <a:pPr marL="742950" lvl="1" indent="-285750">
              <a:buFont typeface="Arial" panose="020B0604020202020204" pitchFamily="34" charset="0"/>
              <a:buChar char="•"/>
            </a:pPr>
            <a:r>
              <a:rPr lang="en-AU" dirty="0"/>
              <a:t>SAVE</a:t>
            </a:r>
            <a:endParaRPr lang="en-US" dirty="0"/>
          </a:p>
        </p:txBody>
      </p:sp>
      <p:pic>
        <p:nvPicPr>
          <p:cNvPr id="5" name="Picture 4">
            <a:extLst>
              <a:ext uri="{FF2B5EF4-FFF2-40B4-BE49-F238E27FC236}">
                <a16:creationId xmlns:a16="http://schemas.microsoft.com/office/drawing/2014/main" id="{7904C714-3A89-4DAA-9DD8-07427C0F7A85}"/>
              </a:ext>
            </a:extLst>
          </p:cNvPr>
          <p:cNvPicPr>
            <a:picLocks noChangeAspect="1"/>
          </p:cNvPicPr>
          <p:nvPr/>
        </p:nvPicPr>
        <p:blipFill>
          <a:blip r:embed="rId2"/>
          <a:stretch>
            <a:fillRect/>
          </a:stretch>
        </p:blipFill>
        <p:spPr>
          <a:xfrm>
            <a:off x="4333652" y="1646386"/>
            <a:ext cx="6760474" cy="4717355"/>
          </a:xfrm>
          <a:prstGeom prst="rect">
            <a:avLst/>
          </a:prstGeom>
        </p:spPr>
      </p:pic>
    </p:spTree>
    <p:extLst>
      <p:ext uri="{BB962C8B-B14F-4D97-AF65-F5344CB8AC3E}">
        <p14:creationId xmlns:p14="http://schemas.microsoft.com/office/powerpoint/2010/main" val="882857939"/>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40336-DA79-4AAD-A81D-1EEFEBEF4822}"/>
              </a:ext>
            </a:extLst>
          </p:cNvPr>
          <p:cNvSpPr>
            <a:spLocks noGrp="1"/>
          </p:cNvSpPr>
          <p:nvPr>
            <p:ph type="title"/>
          </p:nvPr>
        </p:nvSpPr>
        <p:spPr/>
        <p:txBody>
          <a:bodyPr/>
          <a:lstStyle/>
          <a:p>
            <a:r>
              <a:rPr lang="en-US" dirty="0"/>
              <a:t>Exercise:</a:t>
            </a:r>
          </a:p>
        </p:txBody>
      </p:sp>
      <p:sp>
        <p:nvSpPr>
          <p:cNvPr id="3" name="Content Placeholder 2">
            <a:extLst>
              <a:ext uri="{FF2B5EF4-FFF2-40B4-BE49-F238E27FC236}">
                <a16:creationId xmlns:a16="http://schemas.microsoft.com/office/drawing/2014/main" id="{288AD5C6-8F38-4336-A848-08FF186BE4F5}"/>
              </a:ext>
            </a:extLst>
          </p:cNvPr>
          <p:cNvSpPr>
            <a:spLocks noGrp="1"/>
          </p:cNvSpPr>
          <p:nvPr>
            <p:ph idx="1"/>
          </p:nvPr>
        </p:nvSpPr>
        <p:spPr/>
        <p:txBody>
          <a:bodyPr/>
          <a:lstStyle/>
          <a:p>
            <a:r>
              <a:rPr lang="en-US" dirty="0"/>
              <a:t>Don’t create a </a:t>
            </a:r>
            <a:r>
              <a:rPr lang="en-US" dirty="0" err="1"/>
              <a:t>CodeSystem</a:t>
            </a:r>
            <a:r>
              <a:rPr lang="en-US" dirty="0"/>
              <a:t>, </a:t>
            </a:r>
            <a:br>
              <a:rPr lang="en-US" dirty="0"/>
            </a:br>
            <a:r>
              <a:rPr lang="en-US" dirty="0"/>
              <a:t>FHIR already has one…</a:t>
            </a:r>
          </a:p>
          <a:p>
            <a:endParaRPr lang="en-US" dirty="0"/>
          </a:p>
          <a:p>
            <a:r>
              <a:rPr lang="en-US" dirty="0"/>
              <a:t>http://hl7.org/fhir/days-of-week</a:t>
            </a:r>
          </a:p>
          <a:p>
            <a:endParaRPr lang="en-US" sz="1200" dirty="0"/>
          </a:p>
        </p:txBody>
      </p:sp>
      <p:pic>
        <p:nvPicPr>
          <p:cNvPr id="5" name="Picture 4">
            <a:extLst>
              <a:ext uri="{FF2B5EF4-FFF2-40B4-BE49-F238E27FC236}">
                <a16:creationId xmlns:a16="http://schemas.microsoft.com/office/drawing/2014/main" id="{C9BCE9E6-A501-4CEC-BC13-F49CD62C753C}"/>
              </a:ext>
            </a:extLst>
          </p:cNvPr>
          <p:cNvPicPr>
            <a:picLocks noChangeAspect="1"/>
          </p:cNvPicPr>
          <p:nvPr/>
        </p:nvPicPr>
        <p:blipFill>
          <a:blip r:embed="rId2"/>
          <a:stretch>
            <a:fillRect/>
          </a:stretch>
        </p:blipFill>
        <p:spPr>
          <a:xfrm>
            <a:off x="6341806" y="1647774"/>
            <a:ext cx="4609488" cy="4805562"/>
          </a:xfrm>
          <a:prstGeom prst="rect">
            <a:avLst/>
          </a:prstGeom>
        </p:spPr>
      </p:pic>
    </p:spTree>
    <p:extLst>
      <p:ext uri="{BB962C8B-B14F-4D97-AF65-F5344CB8AC3E}">
        <p14:creationId xmlns:p14="http://schemas.microsoft.com/office/powerpoint/2010/main" val="3642740780"/>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3AFECB-E2EE-4B5D-8329-FB8D1A95BA02}"/>
              </a:ext>
            </a:extLst>
          </p:cNvPr>
          <p:cNvSpPr>
            <a:spLocks noGrp="1"/>
          </p:cNvSpPr>
          <p:nvPr>
            <p:ph type="title"/>
          </p:nvPr>
        </p:nvSpPr>
        <p:spPr/>
        <p:txBody>
          <a:bodyPr/>
          <a:lstStyle/>
          <a:p>
            <a:r>
              <a:rPr lang="en-CA" dirty="0"/>
              <a:t>FHIR IG Quality</a:t>
            </a:r>
            <a:endParaRPr lang="en-US" dirty="0"/>
          </a:p>
        </p:txBody>
      </p:sp>
      <p:sp>
        <p:nvSpPr>
          <p:cNvPr id="5" name="Text Placeholder 4">
            <a:extLst>
              <a:ext uri="{FF2B5EF4-FFF2-40B4-BE49-F238E27FC236}">
                <a16:creationId xmlns:a16="http://schemas.microsoft.com/office/drawing/2014/main" id="{9CCDC1D2-7E35-41B8-9B06-9D2F35B1497C}"/>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27366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2FCD7-66D8-4CD6-8411-18BFD71248D4}"/>
              </a:ext>
            </a:extLst>
          </p:cNvPr>
          <p:cNvSpPr>
            <a:spLocks noGrp="1"/>
          </p:cNvSpPr>
          <p:nvPr>
            <p:ph type="title"/>
          </p:nvPr>
        </p:nvSpPr>
        <p:spPr/>
        <p:txBody>
          <a:bodyPr/>
          <a:lstStyle/>
          <a:p>
            <a:r>
              <a:rPr lang="en-AU" dirty="0"/>
              <a:t>Adding IG Resources</a:t>
            </a:r>
            <a:endParaRPr lang="en-US" dirty="0"/>
          </a:p>
        </p:txBody>
      </p:sp>
      <p:sp>
        <p:nvSpPr>
          <p:cNvPr id="4" name="Slide Number Placeholder 3">
            <a:extLst>
              <a:ext uri="{FF2B5EF4-FFF2-40B4-BE49-F238E27FC236}">
                <a16:creationId xmlns:a16="http://schemas.microsoft.com/office/drawing/2014/main" id="{15EBBB7F-C667-4DFB-8AD0-52A37BBC9A8A}"/>
              </a:ext>
            </a:extLst>
          </p:cNvPr>
          <p:cNvSpPr>
            <a:spLocks noGrp="1"/>
          </p:cNvSpPr>
          <p:nvPr>
            <p:ph type="sldNum" sz="quarter" idx="11"/>
          </p:nvPr>
        </p:nvSpPr>
        <p:spPr bwMode="auto">
          <a:xfrm>
            <a:off x="5791200" y="6629400"/>
            <a:ext cx="711200" cy="2286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16</a:t>
            </a:fld>
            <a:endParaRPr lang="en-US" dirty="0"/>
          </a:p>
        </p:txBody>
      </p:sp>
      <p:pic>
        <p:nvPicPr>
          <p:cNvPr id="6" name="Picture 5">
            <a:extLst>
              <a:ext uri="{FF2B5EF4-FFF2-40B4-BE49-F238E27FC236}">
                <a16:creationId xmlns:a16="http://schemas.microsoft.com/office/drawing/2014/main" id="{98EAF2F7-B5D7-4554-B1DE-D2481427733F}"/>
              </a:ext>
            </a:extLst>
          </p:cNvPr>
          <p:cNvPicPr>
            <a:picLocks noChangeAspect="1"/>
          </p:cNvPicPr>
          <p:nvPr/>
        </p:nvPicPr>
        <p:blipFill>
          <a:blip r:embed="rId2"/>
          <a:stretch>
            <a:fillRect/>
          </a:stretch>
        </p:blipFill>
        <p:spPr>
          <a:xfrm>
            <a:off x="7017110" y="2564904"/>
            <a:ext cx="4606484" cy="3381171"/>
          </a:xfrm>
          <a:prstGeom prst="rect">
            <a:avLst/>
          </a:prstGeom>
        </p:spPr>
      </p:pic>
      <p:pic>
        <p:nvPicPr>
          <p:cNvPr id="9" name="Picture 8">
            <a:extLst>
              <a:ext uri="{FF2B5EF4-FFF2-40B4-BE49-F238E27FC236}">
                <a16:creationId xmlns:a16="http://schemas.microsoft.com/office/drawing/2014/main" id="{4E0FC2F8-DCB5-42FF-AC39-44A0DC435337}"/>
              </a:ext>
            </a:extLst>
          </p:cNvPr>
          <p:cNvPicPr>
            <a:picLocks noChangeAspect="1"/>
          </p:cNvPicPr>
          <p:nvPr/>
        </p:nvPicPr>
        <p:blipFill>
          <a:blip r:embed="rId3"/>
          <a:stretch>
            <a:fillRect/>
          </a:stretch>
        </p:blipFill>
        <p:spPr>
          <a:xfrm>
            <a:off x="335360" y="1988840"/>
            <a:ext cx="5980725" cy="4173259"/>
          </a:xfrm>
          <a:prstGeom prst="rect">
            <a:avLst/>
          </a:prstGeom>
        </p:spPr>
      </p:pic>
      <p:sp>
        <p:nvSpPr>
          <p:cNvPr id="7" name="Arrow: Right 6">
            <a:extLst>
              <a:ext uri="{FF2B5EF4-FFF2-40B4-BE49-F238E27FC236}">
                <a16:creationId xmlns:a16="http://schemas.microsoft.com/office/drawing/2014/main" id="{C05B13A6-5B4C-48D9-B6EE-725238CD53CE}"/>
              </a:ext>
            </a:extLst>
          </p:cNvPr>
          <p:cNvSpPr/>
          <p:nvPr/>
        </p:nvSpPr>
        <p:spPr bwMode="auto">
          <a:xfrm>
            <a:off x="6189518" y="3140968"/>
            <a:ext cx="890646" cy="251460"/>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130847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BBF5E-DF32-4334-A874-49B8759EE783}"/>
              </a:ext>
            </a:extLst>
          </p:cNvPr>
          <p:cNvSpPr>
            <a:spLocks noGrp="1"/>
          </p:cNvSpPr>
          <p:nvPr>
            <p:ph type="title"/>
          </p:nvPr>
        </p:nvSpPr>
        <p:spPr>
          <a:xfrm>
            <a:off x="623392" y="404813"/>
            <a:ext cx="9329038" cy="822325"/>
          </a:xfrm>
        </p:spPr>
        <p:txBody>
          <a:bodyPr/>
          <a:lstStyle/>
          <a:p>
            <a:r>
              <a:rPr lang="en-AU" dirty="0"/>
              <a:t>Additional Actions</a:t>
            </a:r>
            <a:endParaRPr lang="en-US" dirty="0"/>
          </a:p>
        </p:txBody>
      </p:sp>
      <p:sp>
        <p:nvSpPr>
          <p:cNvPr id="3" name="Content Placeholder 2">
            <a:extLst>
              <a:ext uri="{FF2B5EF4-FFF2-40B4-BE49-F238E27FC236}">
                <a16:creationId xmlns:a16="http://schemas.microsoft.com/office/drawing/2014/main" id="{7C44FF8B-3CF9-4D74-A8C9-BCA465E3395A}"/>
              </a:ext>
            </a:extLst>
          </p:cNvPr>
          <p:cNvSpPr>
            <a:spLocks noGrp="1"/>
          </p:cNvSpPr>
          <p:nvPr>
            <p:ph idx="1"/>
          </p:nvPr>
        </p:nvSpPr>
        <p:spPr/>
        <p:txBody>
          <a:bodyPr/>
          <a:lstStyle/>
          <a:p>
            <a:r>
              <a:rPr lang="en-AU" dirty="0"/>
              <a:t>Adding pages</a:t>
            </a:r>
          </a:p>
          <a:p>
            <a:r>
              <a:rPr lang="en-AU" dirty="0"/>
              <a:t>Creating and editing profiles</a:t>
            </a:r>
          </a:p>
          <a:p>
            <a:r>
              <a:rPr lang="en-AU" dirty="0"/>
              <a:t>Creating and editing terminology</a:t>
            </a:r>
          </a:p>
          <a:p>
            <a:r>
              <a:rPr lang="en-AU" dirty="0"/>
              <a:t>Importing files</a:t>
            </a:r>
          </a:p>
          <a:p>
            <a:r>
              <a:rPr lang="en-AU" dirty="0"/>
              <a:t>Publishing/Exporting</a:t>
            </a:r>
          </a:p>
          <a:p>
            <a:endParaRPr lang="en-AU" dirty="0"/>
          </a:p>
          <a:p>
            <a:endParaRPr lang="en-US" dirty="0"/>
          </a:p>
        </p:txBody>
      </p:sp>
      <p:sp>
        <p:nvSpPr>
          <p:cNvPr id="4" name="Slide Number Placeholder 3">
            <a:extLst>
              <a:ext uri="{FF2B5EF4-FFF2-40B4-BE49-F238E27FC236}">
                <a16:creationId xmlns:a16="http://schemas.microsoft.com/office/drawing/2014/main" id="{F99376C9-F9CF-423F-BCE5-8BF9DF0F36CF}"/>
              </a:ext>
            </a:extLst>
          </p:cNvPr>
          <p:cNvSpPr>
            <a:spLocks noGrp="1"/>
          </p:cNvSpPr>
          <p:nvPr>
            <p:ph type="sldNum" sz="quarter" idx="11"/>
          </p:nvPr>
        </p:nvSpPr>
        <p:spPr bwMode="auto">
          <a:xfrm>
            <a:off x="5791200" y="6629400"/>
            <a:ext cx="711200" cy="2286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17</a:t>
            </a:fld>
            <a:endParaRPr lang="en-US" dirty="0"/>
          </a:p>
        </p:txBody>
      </p:sp>
    </p:spTree>
    <p:extLst>
      <p:ext uri="{BB962C8B-B14F-4D97-AF65-F5344CB8AC3E}">
        <p14:creationId xmlns:p14="http://schemas.microsoft.com/office/powerpoint/2010/main" val="1590877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2AD4B-2FD9-49F6-BE0E-2EBF05C81CC5}"/>
              </a:ext>
            </a:extLst>
          </p:cNvPr>
          <p:cNvSpPr>
            <a:spLocks noGrp="1"/>
          </p:cNvSpPr>
          <p:nvPr>
            <p:ph type="title"/>
          </p:nvPr>
        </p:nvSpPr>
        <p:spPr/>
        <p:txBody>
          <a:bodyPr/>
          <a:lstStyle/>
          <a:p>
            <a:r>
              <a:rPr lang="en-AU" dirty="0"/>
              <a:t>Publish IG</a:t>
            </a:r>
            <a:endParaRPr lang="en-US" dirty="0"/>
          </a:p>
        </p:txBody>
      </p:sp>
      <p:sp>
        <p:nvSpPr>
          <p:cNvPr id="4" name="Slide Number Placeholder 3">
            <a:extLst>
              <a:ext uri="{FF2B5EF4-FFF2-40B4-BE49-F238E27FC236}">
                <a16:creationId xmlns:a16="http://schemas.microsoft.com/office/drawing/2014/main" id="{5AF4C73A-49F2-4F48-94B7-17A25006A5B7}"/>
              </a:ext>
            </a:extLst>
          </p:cNvPr>
          <p:cNvSpPr>
            <a:spLocks noGrp="1"/>
          </p:cNvSpPr>
          <p:nvPr>
            <p:ph type="sldNum" sz="quarter" idx="11"/>
          </p:nvPr>
        </p:nvSpPr>
        <p:spPr bwMode="auto">
          <a:xfrm>
            <a:off x="5791200" y="6629400"/>
            <a:ext cx="711200" cy="2286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18</a:t>
            </a:fld>
            <a:endParaRPr lang="en-US" dirty="0"/>
          </a:p>
        </p:txBody>
      </p:sp>
      <p:pic>
        <p:nvPicPr>
          <p:cNvPr id="5" name="Picture 4">
            <a:extLst>
              <a:ext uri="{FF2B5EF4-FFF2-40B4-BE49-F238E27FC236}">
                <a16:creationId xmlns:a16="http://schemas.microsoft.com/office/drawing/2014/main" id="{DC0E5F1D-C6A6-459F-B095-A4414C846CD5}"/>
              </a:ext>
            </a:extLst>
          </p:cNvPr>
          <p:cNvPicPr>
            <a:picLocks noChangeAspect="1"/>
          </p:cNvPicPr>
          <p:nvPr/>
        </p:nvPicPr>
        <p:blipFill>
          <a:blip r:embed="rId2"/>
          <a:stretch>
            <a:fillRect/>
          </a:stretch>
        </p:blipFill>
        <p:spPr>
          <a:xfrm>
            <a:off x="4079776" y="1817184"/>
            <a:ext cx="7681626" cy="4290432"/>
          </a:xfrm>
          <a:prstGeom prst="rect">
            <a:avLst/>
          </a:prstGeom>
        </p:spPr>
      </p:pic>
      <p:sp>
        <p:nvSpPr>
          <p:cNvPr id="6" name="TextBox 5">
            <a:extLst>
              <a:ext uri="{FF2B5EF4-FFF2-40B4-BE49-F238E27FC236}">
                <a16:creationId xmlns:a16="http://schemas.microsoft.com/office/drawing/2014/main" id="{069BB49C-A2F7-491D-A669-8771BA0B406E}"/>
              </a:ext>
            </a:extLst>
          </p:cNvPr>
          <p:cNvSpPr txBox="1"/>
          <p:nvPr/>
        </p:nvSpPr>
        <p:spPr>
          <a:xfrm>
            <a:off x="508001" y="1988840"/>
            <a:ext cx="3283743" cy="3139321"/>
          </a:xfrm>
          <a:prstGeom prst="rect">
            <a:avLst/>
          </a:prstGeom>
          <a:noFill/>
        </p:spPr>
        <p:txBody>
          <a:bodyPr wrap="square" rtlCol="0">
            <a:spAutoFit/>
          </a:bodyPr>
          <a:lstStyle/>
          <a:p>
            <a:pPr marL="342900" indent="-342900">
              <a:buFont typeface="+mj-lt"/>
              <a:buAutoNum type="arabicPeriod"/>
            </a:pPr>
            <a:r>
              <a:rPr lang="en-AU" dirty="0"/>
              <a:t>Select IG</a:t>
            </a:r>
          </a:p>
          <a:p>
            <a:pPr marL="342900" indent="-342900">
              <a:buFont typeface="+mj-lt"/>
              <a:buAutoNum type="arabicPeriod"/>
            </a:pPr>
            <a:r>
              <a:rPr lang="en-AU" dirty="0"/>
              <a:t>Use most recent IG Publisher</a:t>
            </a:r>
          </a:p>
          <a:p>
            <a:pPr marL="342900" indent="-342900">
              <a:buFont typeface="+mj-lt"/>
              <a:buAutoNum type="arabicPeriod"/>
            </a:pPr>
            <a:r>
              <a:rPr lang="en-AU" dirty="0"/>
              <a:t>Use terminology server</a:t>
            </a:r>
          </a:p>
          <a:p>
            <a:pPr marL="342900" indent="-342900">
              <a:buFont typeface="+mj-lt"/>
              <a:buAutoNum type="arabicPeriod"/>
            </a:pPr>
            <a:r>
              <a:rPr lang="en-AU" dirty="0"/>
              <a:t>Include IG Publisher JAR in download (if downloading)</a:t>
            </a:r>
          </a:p>
          <a:p>
            <a:pPr marL="342900" indent="-342900">
              <a:buFont typeface="+mj-lt"/>
              <a:buAutoNum type="arabicPeriod"/>
            </a:pPr>
            <a:r>
              <a:rPr lang="en-AU" dirty="0"/>
              <a:t>Download IG (for local/CI build)</a:t>
            </a:r>
          </a:p>
          <a:p>
            <a:pPr marL="342900" indent="-342900">
              <a:buFont typeface="+mj-lt"/>
              <a:buAutoNum type="arabicPeriod"/>
            </a:pPr>
            <a:r>
              <a:rPr lang="en-AU" dirty="0"/>
              <a:t>Output of download (JSON or XML)</a:t>
            </a:r>
            <a:endParaRPr lang="en-US" dirty="0"/>
          </a:p>
        </p:txBody>
      </p:sp>
      <p:sp>
        <p:nvSpPr>
          <p:cNvPr id="7" name="Speech Bubble: Rectangle with Corners Rounded 6">
            <a:extLst>
              <a:ext uri="{FF2B5EF4-FFF2-40B4-BE49-F238E27FC236}">
                <a16:creationId xmlns:a16="http://schemas.microsoft.com/office/drawing/2014/main" id="{22EB7667-F6BD-4D36-AD76-0E3AABA11F3B}"/>
              </a:ext>
            </a:extLst>
          </p:cNvPr>
          <p:cNvSpPr/>
          <p:nvPr/>
        </p:nvSpPr>
        <p:spPr bwMode="auto">
          <a:xfrm>
            <a:off x="5611180" y="2276872"/>
            <a:ext cx="360040" cy="360039"/>
          </a:xfrm>
          <a:prstGeom prst="wedgeRoundRectCallout">
            <a:avLst>
              <a:gd name="adj1" fmla="val -156449"/>
              <a:gd name="adj2" fmla="val 121678"/>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1800" b="0" i="0" u="none" strike="noStrike" cap="none" normalizeH="0" baseline="0" dirty="0">
                <a:ln>
                  <a:noFill/>
                </a:ln>
                <a:solidFill>
                  <a:schemeClr val="tx1"/>
                </a:solidFill>
                <a:effectLst/>
                <a:latin typeface="Arial" charset="0"/>
              </a:rPr>
              <a:t>1</a:t>
            </a:r>
            <a:endParaRPr kumimoji="0" lang="en-US" sz="1800" b="0" i="0" u="none" strike="noStrike" cap="none" normalizeH="0" baseline="0" dirty="0">
              <a:ln>
                <a:noFill/>
              </a:ln>
              <a:solidFill>
                <a:schemeClr val="tx1"/>
              </a:solidFill>
              <a:effectLst/>
              <a:latin typeface="Arial" charset="0"/>
            </a:endParaRPr>
          </a:p>
        </p:txBody>
      </p:sp>
      <p:sp>
        <p:nvSpPr>
          <p:cNvPr id="8" name="Speech Bubble: Rectangle with Corners Rounded 7">
            <a:extLst>
              <a:ext uri="{FF2B5EF4-FFF2-40B4-BE49-F238E27FC236}">
                <a16:creationId xmlns:a16="http://schemas.microsoft.com/office/drawing/2014/main" id="{5E7F0AC3-C212-4B8C-ACCF-686A79C1BE79}"/>
              </a:ext>
            </a:extLst>
          </p:cNvPr>
          <p:cNvSpPr/>
          <p:nvPr/>
        </p:nvSpPr>
        <p:spPr bwMode="auto">
          <a:xfrm>
            <a:off x="5971220" y="4113076"/>
            <a:ext cx="360040" cy="360039"/>
          </a:xfrm>
          <a:prstGeom prst="wedgeRoundRectCallout">
            <a:avLst>
              <a:gd name="adj1" fmla="val -156449"/>
              <a:gd name="adj2" fmla="val 121678"/>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1800" b="0" i="0" u="none" strike="noStrike" cap="none" normalizeH="0" baseline="0" dirty="0">
                <a:ln>
                  <a:noFill/>
                </a:ln>
                <a:solidFill>
                  <a:schemeClr val="tx1"/>
                </a:solidFill>
                <a:effectLst/>
                <a:latin typeface="Arial" charset="0"/>
              </a:rPr>
              <a:t>4</a:t>
            </a:r>
            <a:endParaRPr kumimoji="0" lang="en-US" sz="1800" b="0" i="0" u="none" strike="noStrike" cap="none" normalizeH="0" baseline="0" dirty="0">
              <a:ln>
                <a:noFill/>
              </a:ln>
              <a:solidFill>
                <a:schemeClr val="tx1"/>
              </a:solidFill>
              <a:effectLst/>
              <a:latin typeface="Arial" charset="0"/>
            </a:endParaRPr>
          </a:p>
        </p:txBody>
      </p:sp>
      <p:sp>
        <p:nvSpPr>
          <p:cNvPr id="10" name="Speech Bubble: Rectangle with Corners Rounded 9">
            <a:extLst>
              <a:ext uri="{FF2B5EF4-FFF2-40B4-BE49-F238E27FC236}">
                <a16:creationId xmlns:a16="http://schemas.microsoft.com/office/drawing/2014/main" id="{5D3AC215-CECF-43AC-829A-E23547FC383E}"/>
              </a:ext>
            </a:extLst>
          </p:cNvPr>
          <p:cNvSpPr/>
          <p:nvPr/>
        </p:nvSpPr>
        <p:spPr bwMode="auto">
          <a:xfrm>
            <a:off x="9476999" y="3378480"/>
            <a:ext cx="360040" cy="360039"/>
          </a:xfrm>
          <a:prstGeom prst="wedgeRoundRectCallout">
            <a:avLst>
              <a:gd name="adj1" fmla="val -156449"/>
              <a:gd name="adj2" fmla="val 121678"/>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1800" b="0" i="0" u="none" strike="noStrike" cap="none" normalizeH="0" baseline="0" dirty="0">
                <a:ln>
                  <a:noFill/>
                </a:ln>
                <a:solidFill>
                  <a:schemeClr val="tx1"/>
                </a:solidFill>
                <a:effectLst/>
                <a:latin typeface="Arial" charset="0"/>
              </a:rPr>
              <a:t>3</a:t>
            </a:r>
            <a:endParaRPr kumimoji="0" lang="en-US" sz="1800" b="0" i="0" u="none" strike="noStrike" cap="none" normalizeH="0" baseline="0" dirty="0">
              <a:ln>
                <a:noFill/>
              </a:ln>
              <a:solidFill>
                <a:schemeClr val="tx1"/>
              </a:solidFill>
              <a:effectLst/>
              <a:latin typeface="Arial" charset="0"/>
            </a:endParaRPr>
          </a:p>
        </p:txBody>
      </p:sp>
      <p:sp>
        <p:nvSpPr>
          <p:cNvPr id="11" name="Speech Bubble: Rectangle with Corners Rounded 10">
            <a:extLst>
              <a:ext uri="{FF2B5EF4-FFF2-40B4-BE49-F238E27FC236}">
                <a16:creationId xmlns:a16="http://schemas.microsoft.com/office/drawing/2014/main" id="{2A02D6CD-793B-42CF-8089-1ABAD194E06A}"/>
              </a:ext>
            </a:extLst>
          </p:cNvPr>
          <p:cNvSpPr/>
          <p:nvPr/>
        </p:nvSpPr>
        <p:spPr bwMode="auto">
          <a:xfrm>
            <a:off x="8904312" y="4293096"/>
            <a:ext cx="360040" cy="360039"/>
          </a:xfrm>
          <a:prstGeom prst="wedgeRoundRectCallout">
            <a:avLst>
              <a:gd name="adj1" fmla="val -156449"/>
              <a:gd name="adj2" fmla="val 121678"/>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1800" b="0" i="0" u="none" strike="noStrike" cap="none" normalizeH="0" baseline="0" dirty="0">
                <a:ln>
                  <a:noFill/>
                </a:ln>
                <a:solidFill>
                  <a:schemeClr val="tx1"/>
                </a:solidFill>
                <a:effectLst/>
                <a:latin typeface="Arial" charset="0"/>
              </a:rPr>
              <a:t>5</a:t>
            </a:r>
            <a:endParaRPr kumimoji="0" lang="en-US" sz="1800" b="0" i="0" u="none" strike="noStrike" cap="none" normalizeH="0" baseline="0" dirty="0">
              <a:ln>
                <a:noFill/>
              </a:ln>
              <a:solidFill>
                <a:schemeClr val="tx1"/>
              </a:solidFill>
              <a:effectLst/>
              <a:latin typeface="Arial" charset="0"/>
            </a:endParaRPr>
          </a:p>
        </p:txBody>
      </p:sp>
      <p:sp>
        <p:nvSpPr>
          <p:cNvPr id="12" name="Speech Bubble: Rectangle with Corners Rounded 11">
            <a:extLst>
              <a:ext uri="{FF2B5EF4-FFF2-40B4-BE49-F238E27FC236}">
                <a16:creationId xmlns:a16="http://schemas.microsoft.com/office/drawing/2014/main" id="{626979A3-4810-423A-BDA0-7256E3CDDDF7}"/>
              </a:ext>
            </a:extLst>
          </p:cNvPr>
          <p:cNvSpPr/>
          <p:nvPr/>
        </p:nvSpPr>
        <p:spPr bwMode="auto">
          <a:xfrm>
            <a:off x="8256240" y="5085184"/>
            <a:ext cx="360040" cy="360039"/>
          </a:xfrm>
          <a:prstGeom prst="wedgeRoundRectCallout">
            <a:avLst>
              <a:gd name="adj1" fmla="val -165309"/>
              <a:gd name="adj2" fmla="val 36036"/>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AU" dirty="0">
                <a:solidFill>
                  <a:schemeClr val="tx1"/>
                </a:solidFill>
                <a:latin typeface="Arial" charset="0"/>
              </a:rPr>
              <a:t>6</a:t>
            </a:r>
            <a:endParaRPr kumimoji="0" lang="en-US" sz="1800" b="0" i="0" u="none" strike="noStrike" cap="none" normalizeH="0" baseline="0" dirty="0">
              <a:ln>
                <a:noFill/>
              </a:ln>
              <a:solidFill>
                <a:schemeClr val="tx1"/>
              </a:solidFill>
              <a:effectLst/>
              <a:latin typeface="Arial" charset="0"/>
            </a:endParaRPr>
          </a:p>
        </p:txBody>
      </p:sp>
      <p:sp>
        <p:nvSpPr>
          <p:cNvPr id="13" name="Speech Bubble: Rectangle with Corners Rounded 12">
            <a:extLst>
              <a:ext uri="{FF2B5EF4-FFF2-40B4-BE49-F238E27FC236}">
                <a16:creationId xmlns:a16="http://schemas.microsoft.com/office/drawing/2014/main" id="{4E5519A5-6401-4597-8BF4-7B02E5AA250F}"/>
              </a:ext>
            </a:extLst>
          </p:cNvPr>
          <p:cNvSpPr/>
          <p:nvPr/>
        </p:nvSpPr>
        <p:spPr bwMode="auto">
          <a:xfrm>
            <a:off x="6096000" y="3132368"/>
            <a:ext cx="360040" cy="360039"/>
          </a:xfrm>
          <a:prstGeom prst="wedgeRoundRectCallout">
            <a:avLst>
              <a:gd name="adj1" fmla="val -156449"/>
              <a:gd name="adj2" fmla="val 121678"/>
              <a:gd name="adj3" fmla="val 1666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1800" b="0" i="0" u="none" strike="noStrike" cap="none" normalizeH="0" baseline="0" dirty="0">
                <a:ln>
                  <a:noFill/>
                </a:ln>
                <a:solidFill>
                  <a:schemeClr val="tx1"/>
                </a:solidFill>
                <a:effectLst/>
                <a:latin typeface="Arial" charset="0"/>
              </a:rPr>
              <a:t>2</a:t>
            </a:r>
            <a:endParaRPr kumimoji="0" lang="en-US" sz="1800" b="0" i="0" u="none" strike="noStrike" cap="none" normalizeH="0" baseline="0" dirty="0">
              <a:ln>
                <a:noFill/>
              </a:ln>
              <a:solidFill>
                <a:schemeClr val="tx1"/>
              </a:solidFill>
              <a:effectLst/>
              <a:latin typeface="Arial" charset="0"/>
            </a:endParaRPr>
          </a:p>
        </p:txBody>
      </p:sp>
    </p:spTree>
    <p:extLst>
      <p:ext uri="{BB962C8B-B14F-4D97-AF65-F5344CB8AC3E}">
        <p14:creationId xmlns:p14="http://schemas.microsoft.com/office/powerpoint/2010/main" val="2059802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8CD86-40DA-49C8-992B-EC8429F9F2CA}"/>
              </a:ext>
            </a:extLst>
          </p:cNvPr>
          <p:cNvSpPr>
            <a:spLocks noGrp="1"/>
          </p:cNvSpPr>
          <p:nvPr>
            <p:ph type="title"/>
          </p:nvPr>
        </p:nvSpPr>
        <p:spPr/>
        <p:txBody>
          <a:bodyPr/>
          <a:lstStyle/>
          <a:p>
            <a:r>
              <a:rPr lang="en-CA" dirty="0"/>
              <a:t>Forge</a:t>
            </a:r>
            <a:endParaRPr lang="en-US" dirty="0"/>
          </a:p>
        </p:txBody>
      </p:sp>
      <p:sp>
        <p:nvSpPr>
          <p:cNvPr id="3" name="Text Placeholder 2">
            <a:extLst>
              <a:ext uri="{FF2B5EF4-FFF2-40B4-BE49-F238E27FC236}">
                <a16:creationId xmlns:a16="http://schemas.microsoft.com/office/drawing/2014/main" id="{EF335046-EE8F-43DF-977D-70B708AAC6E3}"/>
              </a:ext>
            </a:extLst>
          </p:cNvPr>
          <p:cNvSpPr>
            <a:spLocks noGrp="1"/>
          </p:cNvSpPr>
          <p:nvPr>
            <p:ph type="body" idx="1"/>
          </p:nvPr>
        </p:nvSpPr>
        <p:spPr/>
        <p:txBody>
          <a:bodyPr/>
          <a:lstStyle/>
          <a:p>
            <a:r>
              <a:rPr lang="en-CA" dirty="0"/>
              <a:t>Tools for IGs</a:t>
            </a:r>
            <a:endParaRPr lang="en-US" dirty="0"/>
          </a:p>
        </p:txBody>
      </p:sp>
    </p:spTree>
    <p:extLst>
      <p:ext uri="{BB962C8B-B14F-4D97-AF65-F5344CB8AC3E}">
        <p14:creationId xmlns:p14="http://schemas.microsoft.com/office/powerpoint/2010/main" val="2339370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3314F3-D107-44FD-8AB5-1BC047F725B9}"/>
              </a:ext>
            </a:extLst>
          </p:cNvPr>
          <p:cNvSpPr>
            <a:spLocks noGrp="1"/>
          </p:cNvSpPr>
          <p:nvPr>
            <p:ph type="title"/>
          </p:nvPr>
        </p:nvSpPr>
        <p:spPr/>
        <p:txBody>
          <a:bodyPr/>
          <a:lstStyle/>
          <a:p>
            <a:r>
              <a:rPr lang="en-US" dirty="0"/>
              <a:t>Your FHIR IG Tutorial Team</a:t>
            </a:r>
          </a:p>
        </p:txBody>
      </p:sp>
      <p:sp>
        <p:nvSpPr>
          <p:cNvPr id="5" name="Content Placeholder 4">
            <a:extLst>
              <a:ext uri="{FF2B5EF4-FFF2-40B4-BE49-F238E27FC236}">
                <a16:creationId xmlns:a16="http://schemas.microsoft.com/office/drawing/2014/main" id="{9A4C5DBC-6979-464D-ACA7-3960664A6BC9}"/>
              </a:ext>
            </a:extLst>
          </p:cNvPr>
          <p:cNvSpPr>
            <a:spLocks noGrp="1"/>
          </p:cNvSpPr>
          <p:nvPr>
            <p:ph idx="1"/>
          </p:nvPr>
        </p:nvSpPr>
        <p:spPr/>
        <p:txBody>
          <a:bodyPr/>
          <a:lstStyle/>
          <a:p>
            <a:r>
              <a:rPr lang="en-US" sz="2800" dirty="0"/>
              <a:t>Nagesh (Dragon) </a:t>
            </a:r>
            <a:r>
              <a:rPr lang="en-US" sz="2800" dirty="0" err="1"/>
              <a:t>Bashyam</a:t>
            </a:r>
            <a:endParaRPr lang="en-US" sz="2800" dirty="0"/>
          </a:p>
          <a:p>
            <a:pPr lvl="1"/>
            <a:r>
              <a:rPr lang="en-US" sz="2400" dirty="0"/>
              <a:t>Senior Architect and Advisor for </a:t>
            </a:r>
            <a:r>
              <a:rPr lang="en-US" sz="2400" dirty="0" err="1"/>
              <a:t>Drajer</a:t>
            </a:r>
            <a:r>
              <a:rPr lang="en-US" sz="2400" dirty="0"/>
              <a:t> LLC having worked on FHIR, C-CDA, and QRDA I&amp;III. Created many FHIR IGs including US-Core and DAF-Research. </a:t>
            </a:r>
          </a:p>
          <a:p>
            <a:r>
              <a:rPr lang="en-US" sz="2800" dirty="0"/>
              <a:t>Sarah Gaunt</a:t>
            </a:r>
          </a:p>
          <a:p>
            <a:pPr lvl="1"/>
            <a:r>
              <a:rPr lang="en-US" sz="2400" dirty="0"/>
              <a:t>Senior Information Analyst with Lantana Consulting Group, involved with HL7 standards since 2006, in the UK, Australia, and USA. Have authored many, many CDA IGs and several FHIR IGs.</a:t>
            </a:r>
          </a:p>
          <a:p>
            <a:r>
              <a:rPr lang="en-US" sz="2800" dirty="0"/>
              <a:t>David Pyke</a:t>
            </a:r>
          </a:p>
          <a:p>
            <a:pPr lvl="1"/>
            <a:r>
              <a:rPr lang="en-US" sz="2400" dirty="0"/>
              <a:t>Jack of all trades for Ready Computing, CBCP co-chair, trained facilitator and project manager, FHIR IG writer and resource owner</a:t>
            </a:r>
          </a:p>
        </p:txBody>
      </p:sp>
    </p:spTree>
    <p:extLst>
      <p:ext uri="{BB962C8B-B14F-4D97-AF65-F5344CB8AC3E}">
        <p14:creationId xmlns:p14="http://schemas.microsoft.com/office/powerpoint/2010/main" val="41103700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ABE50-324D-4964-A00E-8F67B2B9D5FE}"/>
              </a:ext>
            </a:extLst>
          </p:cNvPr>
          <p:cNvSpPr>
            <a:spLocks noGrp="1"/>
          </p:cNvSpPr>
          <p:nvPr>
            <p:ph type="title"/>
          </p:nvPr>
        </p:nvSpPr>
        <p:spPr/>
        <p:txBody>
          <a:bodyPr/>
          <a:lstStyle/>
          <a:p>
            <a:r>
              <a:rPr lang="en-US" dirty="0"/>
              <a:t>Using Forge </a:t>
            </a:r>
          </a:p>
        </p:txBody>
      </p:sp>
      <p:sp>
        <p:nvSpPr>
          <p:cNvPr id="3" name="Content Placeholder 2">
            <a:extLst>
              <a:ext uri="{FF2B5EF4-FFF2-40B4-BE49-F238E27FC236}">
                <a16:creationId xmlns:a16="http://schemas.microsoft.com/office/drawing/2014/main" id="{5A8D53E7-5412-4142-BB2D-1DBAEAF8D34E}"/>
              </a:ext>
            </a:extLst>
          </p:cNvPr>
          <p:cNvSpPr>
            <a:spLocks noGrp="1"/>
          </p:cNvSpPr>
          <p:nvPr>
            <p:ph idx="1"/>
          </p:nvPr>
        </p:nvSpPr>
        <p:spPr>
          <a:xfrm>
            <a:off x="431371" y="1641987"/>
            <a:ext cx="11176000" cy="4624536"/>
          </a:xfrm>
        </p:spPr>
        <p:txBody>
          <a:bodyPr/>
          <a:lstStyle/>
          <a:p>
            <a:r>
              <a:rPr lang="en-US" dirty="0"/>
              <a:t>Pros:</a:t>
            </a:r>
          </a:p>
          <a:p>
            <a:pPr lvl="1"/>
            <a:r>
              <a:rPr lang="en-US" dirty="0"/>
              <a:t>Updated directly on launch</a:t>
            </a:r>
          </a:p>
          <a:p>
            <a:pPr lvl="1"/>
            <a:r>
              <a:rPr lang="en-US" dirty="0"/>
              <a:t>Fully compliant with DSTU2 - R4 (separate downloads)</a:t>
            </a:r>
          </a:p>
          <a:p>
            <a:pPr lvl="1"/>
            <a:r>
              <a:rPr lang="en-US" dirty="0"/>
              <a:t>Imports into </a:t>
            </a:r>
            <a:r>
              <a:rPr lang="en-US" dirty="0" err="1"/>
              <a:t>Simplifier.Net</a:t>
            </a:r>
            <a:r>
              <a:rPr lang="en-US" dirty="0"/>
              <a:t> and directly to a FHIR server</a:t>
            </a:r>
          </a:p>
          <a:p>
            <a:pPr lvl="1"/>
            <a:r>
              <a:rPr lang="en-US" dirty="0"/>
              <a:t>Edit direct on your local system (not a web application)</a:t>
            </a:r>
          </a:p>
          <a:p>
            <a:pPr lvl="1"/>
            <a:endParaRPr lang="en-US" dirty="0"/>
          </a:p>
          <a:p>
            <a:r>
              <a:rPr lang="en-US" dirty="0"/>
              <a:t>Cons:</a:t>
            </a:r>
          </a:p>
          <a:p>
            <a:pPr lvl="1"/>
            <a:r>
              <a:rPr lang="en-US" dirty="0"/>
              <a:t>Creates Sparse Differentials</a:t>
            </a:r>
          </a:p>
          <a:p>
            <a:pPr lvl="1"/>
            <a:r>
              <a:rPr lang="en-US" dirty="0"/>
              <a:t>Must have local copy of dependent profiles in subdirectory</a:t>
            </a:r>
          </a:p>
          <a:p>
            <a:pPr lvl="1"/>
            <a:r>
              <a:rPr lang="en-US" dirty="0"/>
              <a:t>Currently doesn’t allow underscores in name (which is legal)</a:t>
            </a:r>
          </a:p>
          <a:p>
            <a:pPr lvl="1"/>
            <a:endParaRPr lang="en-US" dirty="0"/>
          </a:p>
        </p:txBody>
      </p:sp>
    </p:spTree>
    <p:extLst>
      <p:ext uri="{BB962C8B-B14F-4D97-AF65-F5344CB8AC3E}">
        <p14:creationId xmlns:p14="http://schemas.microsoft.com/office/powerpoint/2010/main" val="4749704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888CF-A00F-4929-95D1-27FB5F1B7B5A}"/>
              </a:ext>
            </a:extLst>
          </p:cNvPr>
          <p:cNvSpPr>
            <a:spLocks noGrp="1"/>
          </p:cNvSpPr>
          <p:nvPr>
            <p:ph type="title"/>
          </p:nvPr>
        </p:nvSpPr>
        <p:spPr/>
        <p:txBody>
          <a:bodyPr/>
          <a:lstStyle/>
          <a:p>
            <a:r>
              <a:rPr lang="en-US" dirty="0"/>
              <a:t>Using Forge</a:t>
            </a:r>
          </a:p>
        </p:txBody>
      </p:sp>
      <p:sp>
        <p:nvSpPr>
          <p:cNvPr id="3" name="Content Placeholder 2">
            <a:extLst>
              <a:ext uri="{FF2B5EF4-FFF2-40B4-BE49-F238E27FC236}">
                <a16:creationId xmlns:a16="http://schemas.microsoft.com/office/drawing/2014/main" id="{9F057857-89A0-4850-A253-6AC517563CD0}"/>
              </a:ext>
            </a:extLst>
          </p:cNvPr>
          <p:cNvSpPr>
            <a:spLocks noGrp="1"/>
          </p:cNvSpPr>
          <p:nvPr>
            <p:ph idx="1"/>
          </p:nvPr>
        </p:nvSpPr>
        <p:spPr>
          <a:xfrm>
            <a:off x="508000" y="1641987"/>
            <a:ext cx="11176000" cy="4624536"/>
          </a:xfrm>
        </p:spPr>
        <p:txBody>
          <a:bodyPr/>
          <a:lstStyle/>
          <a:p>
            <a:r>
              <a:rPr lang="en-US" dirty="0"/>
              <a:t>Select your base resource or profile</a:t>
            </a:r>
          </a:p>
        </p:txBody>
      </p:sp>
      <p:pic>
        <p:nvPicPr>
          <p:cNvPr id="4" name="Picture 3">
            <a:extLst>
              <a:ext uri="{FF2B5EF4-FFF2-40B4-BE49-F238E27FC236}">
                <a16:creationId xmlns:a16="http://schemas.microsoft.com/office/drawing/2014/main" id="{EB4AC810-46FE-491C-8886-C68B6DE05E36}"/>
              </a:ext>
            </a:extLst>
          </p:cNvPr>
          <p:cNvPicPr>
            <a:picLocks noChangeAspect="1"/>
          </p:cNvPicPr>
          <p:nvPr/>
        </p:nvPicPr>
        <p:blipFill>
          <a:blip r:embed="rId2"/>
          <a:stretch>
            <a:fillRect/>
          </a:stretch>
        </p:blipFill>
        <p:spPr>
          <a:xfrm>
            <a:off x="2690617" y="2131695"/>
            <a:ext cx="6384558" cy="4275140"/>
          </a:xfrm>
          <a:prstGeom prst="rect">
            <a:avLst/>
          </a:prstGeom>
        </p:spPr>
      </p:pic>
    </p:spTree>
    <p:extLst>
      <p:ext uri="{BB962C8B-B14F-4D97-AF65-F5344CB8AC3E}">
        <p14:creationId xmlns:p14="http://schemas.microsoft.com/office/powerpoint/2010/main" val="25059844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26CC1-6A04-4873-B4C5-569B37B3C3B1}"/>
              </a:ext>
            </a:extLst>
          </p:cNvPr>
          <p:cNvSpPr>
            <a:spLocks noGrp="1"/>
          </p:cNvSpPr>
          <p:nvPr>
            <p:ph type="title"/>
          </p:nvPr>
        </p:nvSpPr>
        <p:spPr/>
        <p:txBody>
          <a:bodyPr/>
          <a:lstStyle/>
          <a:p>
            <a:r>
              <a:rPr lang="en-US" dirty="0"/>
              <a:t>Using Forge</a:t>
            </a:r>
          </a:p>
        </p:txBody>
      </p:sp>
      <p:sp>
        <p:nvSpPr>
          <p:cNvPr id="3" name="Content Placeholder 2">
            <a:extLst>
              <a:ext uri="{FF2B5EF4-FFF2-40B4-BE49-F238E27FC236}">
                <a16:creationId xmlns:a16="http://schemas.microsoft.com/office/drawing/2014/main" id="{19FF8F21-2DA1-447C-978E-72E7F0659461}"/>
              </a:ext>
            </a:extLst>
          </p:cNvPr>
          <p:cNvSpPr>
            <a:spLocks noGrp="1"/>
          </p:cNvSpPr>
          <p:nvPr>
            <p:ph idx="1"/>
          </p:nvPr>
        </p:nvSpPr>
        <p:spPr/>
        <p:txBody>
          <a:bodyPr/>
          <a:lstStyle/>
          <a:p>
            <a:r>
              <a:rPr lang="en-US" dirty="0"/>
              <a:t>Modify the constraints</a:t>
            </a:r>
          </a:p>
        </p:txBody>
      </p:sp>
      <p:pic>
        <p:nvPicPr>
          <p:cNvPr id="4" name="Picture 3">
            <a:extLst>
              <a:ext uri="{FF2B5EF4-FFF2-40B4-BE49-F238E27FC236}">
                <a16:creationId xmlns:a16="http://schemas.microsoft.com/office/drawing/2014/main" id="{B8DC7296-91EB-43F9-9D54-02DBD7FC4979}"/>
              </a:ext>
            </a:extLst>
          </p:cNvPr>
          <p:cNvPicPr>
            <a:picLocks noChangeAspect="1"/>
          </p:cNvPicPr>
          <p:nvPr/>
        </p:nvPicPr>
        <p:blipFill>
          <a:blip r:embed="rId2"/>
          <a:stretch>
            <a:fillRect/>
          </a:stretch>
        </p:blipFill>
        <p:spPr>
          <a:xfrm>
            <a:off x="2143433" y="2642986"/>
            <a:ext cx="6856506" cy="3810350"/>
          </a:xfrm>
          <a:prstGeom prst="rect">
            <a:avLst/>
          </a:prstGeom>
        </p:spPr>
      </p:pic>
    </p:spTree>
    <p:extLst>
      <p:ext uri="{BB962C8B-B14F-4D97-AF65-F5344CB8AC3E}">
        <p14:creationId xmlns:p14="http://schemas.microsoft.com/office/powerpoint/2010/main" val="14968678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C25AF-BAF1-4D71-A48E-9CEDE64D7D47}"/>
              </a:ext>
            </a:extLst>
          </p:cNvPr>
          <p:cNvSpPr>
            <a:spLocks noGrp="1"/>
          </p:cNvSpPr>
          <p:nvPr>
            <p:ph type="title"/>
          </p:nvPr>
        </p:nvSpPr>
        <p:spPr/>
        <p:txBody>
          <a:bodyPr/>
          <a:lstStyle/>
          <a:p>
            <a:r>
              <a:rPr lang="en-CA" dirty="0"/>
              <a:t>Spreadsheets</a:t>
            </a:r>
            <a:endParaRPr lang="en-US" dirty="0"/>
          </a:p>
        </p:txBody>
      </p:sp>
      <p:sp>
        <p:nvSpPr>
          <p:cNvPr id="4" name="Text Placeholder 3">
            <a:extLst>
              <a:ext uri="{FF2B5EF4-FFF2-40B4-BE49-F238E27FC236}">
                <a16:creationId xmlns:a16="http://schemas.microsoft.com/office/drawing/2014/main" id="{257330CA-0F86-49F1-8256-3B09E96397DC}"/>
              </a:ext>
            </a:extLst>
          </p:cNvPr>
          <p:cNvSpPr>
            <a:spLocks noGrp="1"/>
          </p:cNvSpPr>
          <p:nvPr>
            <p:ph type="body" idx="1"/>
          </p:nvPr>
        </p:nvSpPr>
        <p:spPr/>
        <p:txBody>
          <a:bodyPr/>
          <a:lstStyle/>
          <a:p>
            <a:r>
              <a:rPr lang="en-CA" dirty="0"/>
              <a:t>Tools for IGs</a:t>
            </a:r>
            <a:endParaRPr lang="en-US" dirty="0"/>
          </a:p>
        </p:txBody>
      </p:sp>
    </p:spTree>
    <p:extLst>
      <p:ext uri="{BB962C8B-B14F-4D97-AF65-F5344CB8AC3E}">
        <p14:creationId xmlns:p14="http://schemas.microsoft.com/office/powerpoint/2010/main" val="41673982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4B88F-9300-4E1E-927E-BE763CF5C20C}"/>
              </a:ext>
            </a:extLst>
          </p:cNvPr>
          <p:cNvSpPr>
            <a:spLocks noGrp="1"/>
          </p:cNvSpPr>
          <p:nvPr>
            <p:ph type="title"/>
          </p:nvPr>
        </p:nvSpPr>
        <p:spPr/>
        <p:txBody>
          <a:bodyPr/>
          <a:lstStyle/>
          <a:p>
            <a:r>
              <a:rPr lang="en-CA" dirty="0"/>
              <a:t>XML Editing</a:t>
            </a:r>
            <a:endParaRPr lang="en-US" dirty="0"/>
          </a:p>
        </p:txBody>
      </p:sp>
      <p:sp>
        <p:nvSpPr>
          <p:cNvPr id="4" name="Text Placeholder 3">
            <a:extLst>
              <a:ext uri="{FF2B5EF4-FFF2-40B4-BE49-F238E27FC236}">
                <a16:creationId xmlns:a16="http://schemas.microsoft.com/office/drawing/2014/main" id="{1F937AA1-8828-405E-A8AA-C1A6FBB11999}"/>
              </a:ext>
            </a:extLst>
          </p:cNvPr>
          <p:cNvSpPr>
            <a:spLocks noGrp="1"/>
          </p:cNvSpPr>
          <p:nvPr>
            <p:ph type="body" idx="1"/>
          </p:nvPr>
        </p:nvSpPr>
        <p:spPr/>
        <p:txBody>
          <a:bodyPr/>
          <a:lstStyle/>
          <a:p>
            <a:r>
              <a:rPr lang="en-CA" dirty="0"/>
              <a:t>Tools for IGs</a:t>
            </a:r>
            <a:endParaRPr lang="en-US" dirty="0"/>
          </a:p>
        </p:txBody>
      </p:sp>
    </p:spTree>
    <p:extLst>
      <p:ext uri="{BB962C8B-B14F-4D97-AF65-F5344CB8AC3E}">
        <p14:creationId xmlns:p14="http://schemas.microsoft.com/office/powerpoint/2010/main" val="31130388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40336-DA79-4AAD-A81D-1EEFEBEF4822}"/>
              </a:ext>
            </a:extLst>
          </p:cNvPr>
          <p:cNvSpPr>
            <a:spLocks noGrp="1"/>
          </p:cNvSpPr>
          <p:nvPr>
            <p:ph type="title"/>
          </p:nvPr>
        </p:nvSpPr>
        <p:spPr>
          <a:xfrm>
            <a:off x="416381" y="332657"/>
            <a:ext cx="8736971" cy="1152128"/>
          </a:xfrm>
        </p:spPr>
        <p:txBody>
          <a:bodyPr/>
          <a:lstStyle/>
          <a:p>
            <a:r>
              <a:rPr lang="en-US" dirty="0"/>
              <a:t>FHIR IG XML Authoring</a:t>
            </a:r>
          </a:p>
        </p:txBody>
      </p:sp>
      <p:sp>
        <p:nvSpPr>
          <p:cNvPr id="13" name="Content Placeholder 2">
            <a:extLst>
              <a:ext uri="{FF2B5EF4-FFF2-40B4-BE49-F238E27FC236}">
                <a16:creationId xmlns:a16="http://schemas.microsoft.com/office/drawing/2014/main" id="{E899987F-2ED9-B14E-8708-90E25E1F9C4D}"/>
              </a:ext>
            </a:extLst>
          </p:cNvPr>
          <p:cNvSpPr>
            <a:spLocks noGrp="1"/>
          </p:cNvSpPr>
          <p:nvPr>
            <p:ph idx="1"/>
          </p:nvPr>
        </p:nvSpPr>
        <p:spPr>
          <a:xfrm>
            <a:off x="508000" y="1828800"/>
            <a:ext cx="11176000" cy="4624536"/>
          </a:xfrm>
        </p:spPr>
        <p:txBody>
          <a:bodyPr/>
          <a:lstStyle/>
          <a:p>
            <a:r>
              <a:rPr lang="en-US" dirty="0"/>
              <a:t>Project Template to be used for </a:t>
            </a:r>
            <a:r>
              <a:rPr lang="en-US" dirty="0" err="1"/>
              <a:t>excercises</a:t>
            </a:r>
            <a:endParaRPr lang="en-US" dirty="0"/>
          </a:p>
          <a:p>
            <a:endParaRPr lang="en-US" dirty="0"/>
          </a:p>
          <a:p>
            <a:pPr lvl="1"/>
            <a:r>
              <a:rPr lang="en-US" dirty="0">
                <a:hlinkClick r:id="rId2"/>
              </a:rPr>
              <a:t>https://github.com/HL7/sdc</a:t>
            </a:r>
            <a:endParaRPr lang="en-US" dirty="0"/>
          </a:p>
          <a:p>
            <a:pPr lvl="1"/>
            <a:r>
              <a:rPr lang="en-US" dirty="0">
                <a:hlinkClick r:id="rId3"/>
              </a:rPr>
              <a:t>https://github.com/FHIR/sample-ig</a:t>
            </a:r>
            <a:r>
              <a:rPr lang="en-US" dirty="0"/>
              <a:t> </a:t>
            </a:r>
          </a:p>
          <a:p>
            <a:pPr marL="457200" lvl="1" indent="0">
              <a:buNone/>
            </a:pPr>
            <a:endParaRPr lang="en-US" dirty="0"/>
          </a:p>
          <a:p>
            <a:pPr lvl="1"/>
            <a:r>
              <a:rPr lang="en-US" dirty="0"/>
              <a:t>Clone the project in your favorite IDE.</a:t>
            </a:r>
          </a:p>
          <a:p>
            <a:pPr lvl="1"/>
            <a:endParaRPr lang="en-US" dirty="0"/>
          </a:p>
          <a:p>
            <a:pPr lvl="1"/>
            <a:r>
              <a:rPr lang="en-US" dirty="0"/>
              <a:t>Download the IG publisher tool </a:t>
            </a:r>
          </a:p>
          <a:p>
            <a:pPr lvl="1"/>
            <a:endParaRPr lang="en-US" dirty="0"/>
          </a:p>
          <a:p>
            <a:pPr lvl="1"/>
            <a:r>
              <a:rPr lang="en-US" dirty="0"/>
              <a:t>Java –jar org.hl7.fhir.publisher.jar –</a:t>
            </a:r>
            <a:r>
              <a:rPr lang="en-US" dirty="0" err="1"/>
              <a:t>ig</a:t>
            </a:r>
            <a:r>
              <a:rPr lang="en-US" dirty="0"/>
              <a:t> ig.ini</a:t>
            </a:r>
          </a:p>
          <a:p>
            <a:endParaRPr lang="en-US" dirty="0"/>
          </a:p>
          <a:p>
            <a:endParaRPr lang="en-US" sz="1200" dirty="0"/>
          </a:p>
        </p:txBody>
      </p:sp>
    </p:spTree>
    <p:extLst>
      <p:ext uri="{BB962C8B-B14F-4D97-AF65-F5344CB8AC3E}">
        <p14:creationId xmlns:p14="http://schemas.microsoft.com/office/powerpoint/2010/main" val="9942520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40336-DA79-4AAD-A81D-1EEFEBEF4822}"/>
              </a:ext>
            </a:extLst>
          </p:cNvPr>
          <p:cNvSpPr>
            <a:spLocks noGrp="1"/>
          </p:cNvSpPr>
          <p:nvPr>
            <p:ph type="title"/>
          </p:nvPr>
        </p:nvSpPr>
        <p:spPr>
          <a:xfrm>
            <a:off x="416381" y="332657"/>
            <a:ext cx="8736971" cy="1152128"/>
          </a:xfrm>
        </p:spPr>
        <p:txBody>
          <a:bodyPr/>
          <a:lstStyle/>
          <a:p>
            <a:r>
              <a:rPr lang="en-US" dirty="0"/>
              <a:t>FHIR IG – XML Authoring</a:t>
            </a:r>
          </a:p>
        </p:txBody>
      </p:sp>
      <p:pic>
        <p:nvPicPr>
          <p:cNvPr id="9" name="Picture 8">
            <a:extLst>
              <a:ext uri="{FF2B5EF4-FFF2-40B4-BE49-F238E27FC236}">
                <a16:creationId xmlns:a16="http://schemas.microsoft.com/office/drawing/2014/main" id="{117CA66D-580C-A54B-B566-13690F53E6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4773" y="1346200"/>
            <a:ext cx="4787900" cy="5511800"/>
          </a:xfrm>
          <a:prstGeom prst="rect">
            <a:avLst/>
          </a:prstGeom>
        </p:spPr>
      </p:pic>
      <p:sp>
        <p:nvSpPr>
          <p:cNvPr id="10" name="TextBox 9">
            <a:extLst>
              <a:ext uri="{FF2B5EF4-FFF2-40B4-BE49-F238E27FC236}">
                <a16:creationId xmlns:a16="http://schemas.microsoft.com/office/drawing/2014/main" id="{19ED443F-C947-8441-8B8E-86BC523F34A9}"/>
              </a:ext>
            </a:extLst>
          </p:cNvPr>
          <p:cNvSpPr txBox="1"/>
          <p:nvPr/>
        </p:nvSpPr>
        <p:spPr>
          <a:xfrm>
            <a:off x="559803" y="2295728"/>
            <a:ext cx="2825423" cy="1569660"/>
          </a:xfrm>
          <a:prstGeom prst="rect">
            <a:avLst/>
          </a:prstGeom>
          <a:noFill/>
        </p:spPr>
        <p:txBody>
          <a:bodyPr wrap="square" rtlCol="0">
            <a:spAutoFit/>
          </a:bodyPr>
          <a:lstStyle/>
          <a:p>
            <a:r>
              <a:rPr lang="en-US" sz="4800" dirty="0"/>
              <a:t>Project Structure</a:t>
            </a:r>
          </a:p>
        </p:txBody>
      </p:sp>
      <p:sp>
        <p:nvSpPr>
          <p:cNvPr id="11" name="Oval 10">
            <a:extLst>
              <a:ext uri="{FF2B5EF4-FFF2-40B4-BE49-F238E27FC236}">
                <a16:creationId xmlns:a16="http://schemas.microsoft.com/office/drawing/2014/main" id="{FFBDECA2-18A1-054E-B9FF-A0A43FE80147}"/>
              </a:ext>
            </a:extLst>
          </p:cNvPr>
          <p:cNvSpPr/>
          <p:nvPr/>
        </p:nvSpPr>
        <p:spPr bwMode="auto">
          <a:xfrm>
            <a:off x="3604773" y="1634247"/>
            <a:ext cx="3827159" cy="3112851"/>
          </a:xfrm>
          <a:prstGeom prst="ellipse">
            <a:avLst/>
          </a:prstGeom>
          <a:noFill/>
          <a:ln w="9525" cap="flat" cmpd="sng" algn="ctr">
            <a:solidFill>
              <a:srgbClr val="FF0000"/>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2" name="TextBox 11">
            <a:extLst>
              <a:ext uri="{FF2B5EF4-FFF2-40B4-BE49-F238E27FC236}">
                <a16:creationId xmlns:a16="http://schemas.microsoft.com/office/drawing/2014/main" id="{9FDFA838-E972-2147-9788-22EBD6E546B9}"/>
              </a:ext>
            </a:extLst>
          </p:cNvPr>
          <p:cNvSpPr txBox="1"/>
          <p:nvPr/>
        </p:nvSpPr>
        <p:spPr>
          <a:xfrm>
            <a:off x="8392673" y="1484785"/>
            <a:ext cx="3799327" cy="6001643"/>
          </a:xfrm>
          <a:prstGeom prst="rect">
            <a:avLst/>
          </a:prstGeom>
          <a:noFill/>
        </p:spPr>
        <p:txBody>
          <a:bodyPr wrap="square" rtlCol="0">
            <a:spAutoFit/>
          </a:bodyPr>
          <a:lstStyle/>
          <a:p>
            <a:r>
              <a:rPr lang="en-US" sz="2400" dirty="0"/>
              <a:t>Specifically</a:t>
            </a:r>
          </a:p>
          <a:p>
            <a:pPr marL="571500" indent="-571500">
              <a:buFont typeface="Arial" panose="020B0604020202020204" pitchFamily="34" charset="0"/>
              <a:buChar char="•"/>
            </a:pPr>
            <a:r>
              <a:rPr lang="en-US" sz="2400" dirty="0"/>
              <a:t>examples</a:t>
            </a:r>
          </a:p>
          <a:p>
            <a:pPr marL="1028700" lvl="1" indent="-571500">
              <a:buFont typeface="Arial" panose="020B0604020202020204" pitchFamily="34" charset="0"/>
              <a:buChar char="•"/>
            </a:pPr>
            <a:r>
              <a:rPr lang="en-US" sz="2400" dirty="0"/>
              <a:t>Example files go here</a:t>
            </a:r>
          </a:p>
          <a:p>
            <a:pPr marL="571500" indent="-571500">
              <a:buFont typeface="Arial" panose="020B0604020202020204" pitchFamily="34" charset="0"/>
              <a:buChar char="•"/>
            </a:pPr>
            <a:r>
              <a:rPr lang="en-US" sz="2400" dirty="0"/>
              <a:t>images</a:t>
            </a:r>
          </a:p>
          <a:p>
            <a:pPr marL="1028700" lvl="1" indent="-571500">
              <a:buFont typeface="Arial" panose="020B0604020202020204" pitchFamily="34" charset="0"/>
              <a:buChar char="•"/>
            </a:pPr>
            <a:r>
              <a:rPr lang="en-US" sz="2400" dirty="0"/>
              <a:t>Image files go here</a:t>
            </a:r>
          </a:p>
          <a:p>
            <a:pPr marL="571500" indent="-571500">
              <a:buFont typeface="Arial" panose="020B0604020202020204" pitchFamily="34" charset="0"/>
              <a:buChar char="•"/>
            </a:pPr>
            <a:r>
              <a:rPr lang="en-US" sz="2400" dirty="0" err="1"/>
              <a:t>pagecontent</a:t>
            </a:r>
            <a:endParaRPr lang="en-US" sz="2400" dirty="0"/>
          </a:p>
          <a:p>
            <a:pPr marL="1028700" lvl="1" indent="-571500">
              <a:buFont typeface="Arial" panose="020B0604020202020204" pitchFamily="34" charset="0"/>
              <a:buChar char="•"/>
            </a:pPr>
            <a:r>
              <a:rPr lang="en-US" sz="2400" dirty="0"/>
              <a:t>Narrative content goes here</a:t>
            </a:r>
          </a:p>
          <a:p>
            <a:pPr marL="571500" indent="-571500">
              <a:buFont typeface="Arial" panose="020B0604020202020204" pitchFamily="34" charset="0"/>
              <a:buChar char="•"/>
            </a:pPr>
            <a:r>
              <a:rPr lang="en-US" sz="2400" dirty="0"/>
              <a:t>resources</a:t>
            </a:r>
          </a:p>
          <a:p>
            <a:pPr marL="1028700" lvl="1" indent="-571500">
              <a:buFont typeface="Arial" panose="020B0604020202020204" pitchFamily="34" charset="0"/>
              <a:buChar char="•"/>
            </a:pPr>
            <a:r>
              <a:rPr lang="en-US" sz="2400" dirty="0"/>
              <a:t>Profiles go here</a:t>
            </a:r>
          </a:p>
          <a:p>
            <a:pPr marL="571500" indent="-571500">
              <a:buFont typeface="Arial" panose="020B0604020202020204" pitchFamily="34" charset="0"/>
              <a:buChar char="•"/>
            </a:pPr>
            <a:r>
              <a:rPr lang="en-US" sz="2400" dirty="0"/>
              <a:t>vocabulary</a:t>
            </a:r>
          </a:p>
          <a:p>
            <a:pPr marL="1028700" lvl="1" indent="-571500">
              <a:buFont typeface="Arial" panose="020B0604020202020204" pitchFamily="34" charset="0"/>
              <a:buChar char="•"/>
            </a:pPr>
            <a:r>
              <a:rPr lang="en-US" sz="2400" dirty="0" err="1"/>
              <a:t>CodeSystems</a:t>
            </a:r>
            <a:r>
              <a:rPr lang="en-US" sz="2400" dirty="0"/>
              <a:t> and </a:t>
            </a:r>
            <a:r>
              <a:rPr lang="en-US" sz="2400" dirty="0" err="1"/>
              <a:t>ValueSets</a:t>
            </a:r>
            <a:r>
              <a:rPr lang="en-US" sz="2400" dirty="0"/>
              <a:t> go here</a:t>
            </a:r>
          </a:p>
          <a:p>
            <a:endParaRPr lang="en-US" sz="2400" dirty="0"/>
          </a:p>
        </p:txBody>
      </p:sp>
      <p:cxnSp>
        <p:nvCxnSpPr>
          <p:cNvPr id="14" name="Straight Arrow Connector 13">
            <a:extLst>
              <a:ext uri="{FF2B5EF4-FFF2-40B4-BE49-F238E27FC236}">
                <a16:creationId xmlns:a16="http://schemas.microsoft.com/office/drawing/2014/main" id="{7BA433B2-0FFD-BA46-8DBB-CE2082E7F017}"/>
              </a:ext>
            </a:extLst>
          </p:cNvPr>
          <p:cNvCxnSpPr>
            <a:cxnSpLocks/>
          </p:cNvCxnSpPr>
          <p:nvPr/>
        </p:nvCxnSpPr>
        <p:spPr bwMode="auto">
          <a:xfrm>
            <a:off x="5252936" y="3404682"/>
            <a:ext cx="3696511" cy="1986753"/>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Arrow Connector 14">
            <a:extLst>
              <a:ext uri="{FF2B5EF4-FFF2-40B4-BE49-F238E27FC236}">
                <a16:creationId xmlns:a16="http://schemas.microsoft.com/office/drawing/2014/main" id="{85682470-D2E0-064C-A593-F6C4AAEC8068}"/>
              </a:ext>
            </a:extLst>
          </p:cNvPr>
          <p:cNvCxnSpPr>
            <a:cxnSpLocks/>
          </p:cNvCxnSpPr>
          <p:nvPr/>
        </p:nvCxnSpPr>
        <p:spPr bwMode="auto">
          <a:xfrm>
            <a:off x="5252936" y="3122274"/>
            <a:ext cx="3696511" cy="1235719"/>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Straight Arrow Connector 17">
            <a:extLst>
              <a:ext uri="{FF2B5EF4-FFF2-40B4-BE49-F238E27FC236}">
                <a16:creationId xmlns:a16="http://schemas.microsoft.com/office/drawing/2014/main" id="{BDDA149A-1820-E44B-A325-632A36674406}"/>
              </a:ext>
            </a:extLst>
          </p:cNvPr>
          <p:cNvCxnSpPr>
            <a:cxnSpLocks/>
          </p:cNvCxnSpPr>
          <p:nvPr/>
        </p:nvCxnSpPr>
        <p:spPr bwMode="auto">
          <a:xfrm>
            <a:off x="5033389" y="3649028"/>
            <a:ext cx="3916058" cy="2586708"/>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Straight Arrow Connector 20">
            <a:extLst>
              <a:ext uri="{FF2B5EF4-FFF2-40B4-BE49-F238E27FC236}">
                <a16:creationId xmlns:a16="http://schemas.microsoft.com/office/drawing/2014/main" id="{AAF8AF96-6D99-B84F-B935-77678DFC9A96}"/>
              </a:ext>
            </a:extLst>
          </p:cNvPr>
          <p:cNvCxnSpPr>
            <a:cxnSpLocks/>
          </p:cNvCxnSpPr>
          <p:nvPr/>
        </p:nvCxnSpPr>
        <p:spPr bwMode="auto">
          <a:xfrm>
            <a:off x="5033389" y="2587557"/>
            <a:ext cx="3916058" cy="534717"/>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Straight Arrow Connector 28">
            <a:extLst>
              <a:ext uri="{FF2B5EF4-FFF2-40B4-BE49-F238E27FC236}">
                <a16:creationId xmlns:a16="http://schemas.microsoft.com/office/drawing/2014/main" id="{0A9FA1B2-C017-9442-BB61-CFE45D9B479A}"/>
              </a:ext>
            </a:extLst>
          </p:cNvPr>
          <p:cNvCxnSpPr>
            <a:cxnSpLocks/>
          </p:cNvCxnSpPr>
          <p:nvPr/>
        </p:nvCxnSpPr>
        <p:spPr bwMode="auto">
          <a:xfrm flipV="1">
            <a:off x="5033389" y="2088832"/>
            <a:ext cx="3916058" cy="206896"/>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1" name="Straight Arrow Connector 40">
            <a:extLst>
              <a:ext uri="{FF2B5EF4-FFF2-40B4-BE49-F238E27FC236}">
                <a16:creationId xmlns:a16="http://schemas.microsoft.com/office/drawing/2014/main" id="{C2E34DD8-DEE6-2C4F-92FD-8C7804FC7B3C}"/>
              </a:ext>
            </a:extLst>
          </p:cNvPr>
          <p:cNvCxnSpPr>
            <a:cxnSpLocks/>
          </p:cNvCxnSpPr>
          <p:nvPr/>
        </p:nvCxnSpPr>
        <p:spPr bwMode="auto">
          <a:xfrm flipH="1">
            <a:off x="2765206" y="4357993"/>
            <a:ext cx="2020803" cy="1439692"/>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5" name="TextBox 44">
            <a:extLst>
              <a:ext uri="{FF2B5EF4-FFF2-40B4-BE49-F238E27FC236}">
                <a16:creationId xmlns:a16="http://schemas.microsoft.com/office/drawing/2014/main" id="{8370C627-F13B-B643-A50D-512B8377109F}"/>
              </a:ext>
            </a:extLst>
          </p:cNvPr>
          <p:cNvSpPr txBox="1"/>
          <p:nvPr/>
        </p:nvSpPr>
        <p:spPr>
          <a:xfrm>
            <a:off x="1964987" y="5797685"/>
            <a:ext cx="800219" cy="369332"/>
          </a:xfrm>
          <a:prstGeom prst="rect">
            <a:avLst/>
          </a:prstGeom>
          <a:noFill/>
        </p:spPr>
        <p:txBody>
          <a:bodyPr wrap="none" rtlCol="0">
            <a:spAutoFit/>
          </a:bodyPr>
          <a:lstStyle/>
          <a:p>
            <a:r>
              <a:rPr lang="en-US" dirty="0" err="1"/>
              <a:t>Ig.xml</a:t>
            </a:r>
            <a:endParaRPr lang="en-US" dirty="0"/>
          </a:p>
        </p:txBody>
      </p:sp>
    </p:spTree>
    <p:extLst>
      <p:ext uri="{BB962C8B-B14F-4D97-AF65-F5344CB8AC3E}">
        <p14:creationId xmlns:p14="http://schemas.microsoft.com/office/powerpoint/2010/main" val="2080305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ppt_x"/>
                                          </p:val>
                                        </p:tav>
                                        <p:tav tm="100000">
                                          <p:val>
                                            <p:strVal val="#ppt_x"/>
                                          </p:val>
                                        </p:tav>
                                      </p:tavLst>
                                    </p:anim>
                                    <p:anim calcmode="lin" valueType="num">
                                      <p:cBhvr additive="base">
                                        <p:cTn id="2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cBhvr additive="base">
                                        <p:cTn id="31" dur="500" fill="hold"/>
                                        <p:tgtEl>
                                          <p:spTgt spid="29"/>
                                        </p:tgtEl>
                                        <p:attrNameLst>
                                          <p:attrName>ppt_x</p:attrName>
                                        </p:attrNameLst>
                                      </p:cBhvr>
                                      <p:tavLst>
                                        <p:tav tm="0">
                                          <p:val>
                                            <p:strVal val="#ppt_x"/>
                                          </p:val>
                                        </p:tav>
                                        <p:tav tm="100000">
                                          <p:val>
                                            <p:strVal val="#ppt_x"/>
                                          </p:val>
                                        </p:tav>
                                      </p:tavLst>
                                    </p:anim>
                                    <p:anim calcmode="lin" valueType="num">
                                      <p:cBhvr additive="base">
                                        <p:cTn id="32" dur="500" fill="hold"/>
                                        <p:tgtEl>
                                          <p:spTgt spid="29"/>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500" fill="hold"/>
                                        <p:tgtEl>
                                          <p:spTgt spid="21"/>
                                        </p:tgtEl>
                                        <p:attrNameLst>
                                          <p:attrName>ppt_x</p:attrName>
                                        </p:attrNameLst>
                                      </p:cBhvr>
                                      <p:tavLst>
                                        <p:tav tm="0">
                                          <p:val>
                                            <p:strVal val="#ppt_x"/>
                                          </p:val>
                                        </p:tav>
                                        <p:tav tm="100000">
                                          <p:val>
                                            <p:strVal val="#ppt_x"/>
                                          </p:val>
                                        </p:tav>
                                      </p:tavLst>
                                    </p:anim>
                                    <p:anim calcmode="lin" valueType="num">
                                      <p:cBhvr additive="base">
                                        <p:cTn id="36" dur="500" fill="hold"/>
                                        <p:tgtEl>
                                          <p:spTgt spid="21"/>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ppt_x"/>
                                          </p:val>
                                        </p:tav>
                                        <p:tav tm="100000">
                                          <p:val>
                                            <p:strVal val="#ppt_x"/>
                                          </p:val>
                                        </p:tav>
                                      </p:tavLst>
                                    </p:anim>
                                    <p:anim calcmode="lin" valueType="num">
                                      <p:cBhvr additive="base">
                                        <p:cTn id="40" dur="500" fill="hold"/>
                                        <p:tgtEl>
                                          <p:spTgt spid="15"/>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fill="hold"/>
                                        <p:tgtEl>
                                          <p:spTgt spid="14"/>
                                        </p:tgtEl>
                                        <p:attrNameLst>
                                          <p:attrName>ppt_x</p:attrName>
                                        </p:attrNameLst>
                                      </p:cBhvr>
                                      <p:tavLst>
                                        <p:tav tm="0">
                                          <p:val>
                                            <p:strVal val="#ppt_x"/>
                                          </p:val>
                                        </p:tav>
                                        <p:tav tm="100000">
                                          <p:val>
                                            <p:strVal val="#ppt_x"/>
                                          </p:val>
                                        </p:tav>
                                      </p:tavLst>
                                    </p:anim>
                                    <p:anim calcmode="lin" valueType="num">
                                      <p:cBhvr additive="base">
                                        <p:cTn id="44" dur="500" fill="hold"/>
                                        <p:tgtEl>
                                          <p:spTgt spid="14"/>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18"/>
                                        </p:tgtEl>
                                        <p:attrNameLst>
                                          <p:attrName>style.visibility</p:attrName>
                                        </p:attrNameLst>
                                      </p:cBhvr>
                                      <p:to>
                                        <p:strVal val="visible"/>
                                      </p:to>
                                    </p:set>
                                    <p:anim calcmode="lin" valueType="num">
                                      <p:cBhvr additive="base">
                                        <p:cTn id="47" dur="500" fill="hold"/>
                                        <p:tgtEl>
                                          <p:spTgt spid="18"/>
                                        </p:tgtEl>
                                        <p:attrNameLst>
                                          <p:attrName>ppt_x</p:attrName>
                                        </p:attrNameLst>
                                      </p:cBhvr>
                                      <p:tavLst>
                                        <p:tav tm="0">
                                          <p:val>
                                            <p:strVal val="#ppt_x"/>
                                          </p:val>
                                        </p:tav>
                                        <p:tav tm="100000">
                                          <p:val>
                                            <p:strVal val="#ppt_x"/>
                                          </p:val>
                                        </p:tav>
                                      </p:tavLst>
                                    </p:anim>
                                    <p:anim calcmode="lin" valueType="num">
                                      <p:cBhvr additive="base">
                                        <p:cTn id="48" dur="500" fill="hold"/>
                                        <p:tgtEl>
                                          <p:spTgt spid="18"/>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41"/>
                                        </p:tgtEl>
                                        <p:attrNameLst>
                                          <p:attrName>style.visibility</p:attrName>
                                        </p:attrNameLst>
                                      </p:cBhvr>
                                      <p:to>
                                        <p:strVal val="visible"/>
                                      </p:to>
                                    </p:set>
                                    <p:anim calcmode="lin" valueType="num">
                                      <p:cBhvr additive="base">
                                        <p:cTn id="51" dur="500" fill="hold"/>
                                        <p:tgtEl>
                                          <p:spTgt spid="41"/>
                                        </p:tgtEl>
                                        <p:attrNameLst>
                                          <p:attrName>ppt_x</p:attrName>
                                        </p:attrNameLst>
                                      </p:cBhvr>
                                      <p:tavLst>
                                        <p:tav tm="0">
                                          <p:val>
                                            <p:strVal val="#ppt_x"/>
                                          </p:val>
                                        </p:tav>
                                        <p:tav tm="100000">
                                          <p:val>
                                            <p:strVal val="#ppt_x"/>
                                          </p:val>
                                        </p:tav>
                                      </p:tavLst>
                                    </p:anim>
                                    <p:anim calcmode="lin" valueType="num">
                                      <p:cBhvr additive="base">
                                        <p:cTn id="52"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41"/>
                                        </p:tgtEl>
                                        <p:attrNameLst>
                                          <p:attrName>style.visibility</p:attrName>
                                        </p:attrNameLst>
                                      </p:cBhvr>
                                      <p:to>
                                        <p:strVal val="visible"/>
                                      </p:to>
                                    </p:set>
                                    <p:anim calcmode="lin" valueType="num">
                                      <p:cBhvr additive="base">
                                        <p:cTn id="57" dur="500" fill="hold"/>
                                        <p:tgtEl>
                                          <p:spTgt spid="41"/>
                                        </p:tgtEl>
                                        <p:attrNameLst>
                                          <p:attrName>ppt_x</p:attrName>
                                        </p:attrNameLst>
                                      </p:cBhvr>
                                      <p:tavLst>
                                        <p:tav tm="0">
                                          <p:val>
                                            <p:strVal val="#ppt_x"/>
                                          </p:val>
                                        </p:tav>
                                        <p:tav tm="100000">
                                          <p:val>
                                            <p:strVal val="#ppt_x"/>
                                          </p:val>
                                        </p:tav>
                                      </p:tavLst>
                                    </p:anim>
                                    <p:anim calcmode="lin" valueType="num">
                                      <p:cBhvr additive="base">
                                        <p:cTn id="58" dur="500" fill="hold"/>
                                        <p:tgtEl>
                                          <p:spTgt spid="41"/>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45"/>
                                        </p:tgtEl>
                                        <p:attrNameLst>
                                          <p:attrName>style.visibility</p:attrName>
                                        </p:attrNameLst>
                                      </p:cBhvr>
                                      <p:to>
                                        <p:strVal val="visible"/>
                                      </p:to>
                                    </p:set>
                                    <p:anim calcmode="lin" valueType="num">
                                      <p:cBhvr additive="base">
                                        <p:cTn id="61" dur="500" fill="hold"/>
                                        <p:tgtEl>
                                          <p:spTgt spid="45"/>
                                        </p:tgtEl>
                                        <p:attrNameLst>
                                          <p:attrName>ppt_x</p:attrName>
                                        </p:attrNameLst>
                                      </p:cBhvr>
                                      <p:tavLst>
                                        <p:tav tm="0">
                                          <p:val>
                                            <p:strVal val="#ppt_x"/>
                                          </p:val>
                                        </p:tav>
                                        <p:tav tm="100000">
                                          <p:val>
                                            <p:strVal val="#ppt_x"/>
                                          </p:val>
                                        </p:tav>
                                      </p:tavLst>
                                    </p:anim>
                                    <p:anim calcmode="lin" valueType="num">
                                      <p:cBhvr additive="base">
                                        <p:cTn id="62"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animBg="1"/>
      <p:bldP spid="12" grpId="0"/>
      <p:bldP spid="4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40336-DA79-4AAD-A81D-1EEFEBEF4822}"/>
              </a:ext>
            </a:extLst>
          </p:cNvPr>
          <p:cNvSpPr>
            <a:spLocks noGrp="1"/>
          </p:cNvSpPr>
          <p:nvPr>
            <p:ph type="title"/>
          </p:nvPr>
        </p:nvSpPr>
        <p:spPr>
          <a:xfrm>
            <a:off x="416381" y="332657"/>
            <a:ext cx="8736971" cy="1152128"/>
          </a:xfrm>
        </p:spPr>
        <p:txBody>
          <a:bodyPr/>
          <a:lstStyle/>
          <a:p>
            <a:r>
              <a:rPr lang="en-US" dirty="0"/>
              <a:t>XML Authoring – </a:t>
            </a:r>
            <a:r>
              <a:rPr lang="en-US" dirty="0" err="1"/>
              <a:t>ig.ini</a:t>
            </a:r>
            <a:endParaRPr lang="en-US" dirty="0"/>
          </a:p>
        </p:txBody>
      </p:sp>
      <p:sp>
        <p:nvSpPr>
          <p:cNvPr id="13" name="Content Placeholder 2">
            <a:extLst>
              <a:ext uri="{FF2B5EF4-FFF2-40B4-BE49-F238E27FC236}">
                <a16:creationId xmlns:a16="http://schemas.microsoft.com/office/drawing/2014/main" id="{E899987F-2ED9-B14E-8708-90E25E1F9C4D}"/>
              </a:ext>
            </a:extLst>
          </p:cNvPr>
          <p:cNvSpPr>
            <a:spLocks noGrp="1"/>
          </p:cNvSpPr>
          <p:nvPr>
            <p:ph idx="1"/>
          </p:nvPr>
        </p:nvSpPr>
        <p:spPr>
          <a:xfrm>
            <a:off x="508000" y="1651247"/>
            <a:ext cx="11176000" cy="4624536"/>
          </a:xfrm>
        </p:spPr>
        <p:txBody>
          <a:bodyPr/>
          <a:lstStyle/>
          <a:p>
            <a:r>
              <a:rPr lang="en-US" dirty="0"/>
              <a:t>Master file that is used by the tool to start creating the rest of the content</a:t>
            </a:r>
          </a:p>
          <a:p>
            <a:r>
              <a:rPr lang="en-US" dirty="0"/>
              <a:t>Typically short and points to an </a:t>
            </a:r>
            <a:r>
              <a:rPr lang="en-US" dirty="0" err="1"/>
              <a:t>Ig.xml</a:t>
            </a:r>
            <a:r>
              <a:rPr lang="en-US" dirty="0"/>
              <a:t> (Implementation Guide Resource) , In this example – </a:t>
            </a:r>
            <a:r>
              <a:rPr lang="en-US" dirty="0" err="1"/>
              <a:t>sdc.xml</a:t>
            </a:r>
            <a:endParaRPr lang="en-US" dirty="0"/>
          </a:p>
          <a:p>
            <a:pPr lvl="1"/>
            <a:endParaRPr lang="en-US" dirty="0"/>
          </a:p>
          <a:p>
            <a:endParaRPr lang="en-US" sz="1200" dirty="0"/>
          </a:p>
        </p:txBody>
      </p:sp>
      <p:sp>
        <p:nvSpPr>
          <p:cNvPr id="3" name="Rectangle 2">
            <a:extLst>
              <a:ext uri="{FF2B5EF4-FFF2-40B4-BE49-F238E27FC236}">
                <a16:creationId xmlns:a16="http://schemas.microsoft.com/office/drawing/2014/main" id="{999D3C23-8629-694A-8388-2B766040C044}"/>
              </a:ext>
            </a:extLst>
          </p:cNvPr>
          <p:cNvSpPr/>
          <p:nvPr/>
        </p:nvSpPr>
        <p:spPr>
          <a:xfrm>
            <a:off x="1358788" y="3632243"/>
            <a:ext cx="6096000" cy="2893100"/>
          </a:xfrm>
          <a:prstGeom prst="rect">
            <a:avLst/>
          </a:prstGeom>
        </p:spPr>
        <p:txBody>
          <a:bodyPr>
            <a:spAutoFit/>
          </a:bodyPr>
          <a:lstStyle/>
          <a:p>
            <a:r>
              <a:rPr lang="en-US" sz="1400" dirty="0">
                <a:latin typeface="Monaco" pitchFamily="2" charset="77"/>
              </a:rPr>
              <a:t>[IG]</a:t>
            </a:r>
          </a:p>
          <a:p>
            <a:r>
              <a:rPr lang="en-US" sz="1400" u="sng" dirty="0" err="1">
                <a:latin typeface="Monaco" pitchFamily="2" charset="77"/>
              </a:rPr>
              <a:t>ig</a:t>
            </a:r>
            <a:r>
              <a:rPr lang="en-US" sz="1400" dirty="0">
                <a:latin typeface="Monaco" pitchFamily="2" charset="77"/>
              </a:rPr>
              <a:t> = input/</a:t>
            </a:r>
            <a:r>
              <a:rPr lang="en-US" sz="1400" dirty="0" err="1">
                <a:latin typeface="Monaco" pitchFamily="2" charset="77"/>
              </a:rPr>
              <a:t>sdc.xml</a:t>
            </a:r>
            <a:endParaRPr lang="en-US" sz="1400" dirty="0">
              <a:latin typeface="Monaco" pitchFamily="2" charset="77"/>
            </a:endParaRPr>
          </a:p>
          <a:p>
            <a:r>
              <a:rPr lang="en-US" sz="1400" dirty="0">
                <a:latin typeface="Monaco" pitchFamily="2" charset="77"/>
              </a:rPr>
              <a:t>template = hl7.fhir.template</a:t>
            </a:r>
          </a:p>
          <a:p>
            <a:r>
              <a:rPr lang="en-US" sz="1400" dirty="0">
                <a:latin typeface="Monaco" pitchFamily="2" charset="77"/>
              </a:rPr>
              <a:t>usage-</a:t>
            </a:r>
            <a:r>
              <a:rPr lang="en-US" sz="1400" u="sng" dirty="0">
                <a:latin typeface="Monaco" pitchFamily="2" charset="77"/>
              </a:rPr>
              <a:t>stats</a:t>
            </a:r>
            <a:r>
              <a:rPr lang="en-US" sz="1400" dirty="0">
                <a:latin typeface="Monaco" pitchFamily="2" charset="77"/>
              </a:rPr>
              <a:t>-opt-out = false</a:t>
            </a:r>
          </a:p>
          <a:p>
            <a:r>
              <a:rPr lang="en-US" sz="1400" u="sng" dirty="0" err="1">
                <a:latin typeface="Monaco" pitchFamily="2" charset="77"/>
              </a:rPr>
              <a:t>copyrightyear</a:t>
            </a:r>
            <a:r>
              <a:rPr lang="en-US" sz="1400" dirty="0">
                <a:latin typeface="Monaco" pitchFamily="2" charset="77"/>
              </a:rPr>
              <a:t> = 2015+</a:t>
            </a:r>
          </a:p>
          <a:p>
            <a:r>
              <a:rPr lang="en-US" sz="1400" dirty="0">
                <a:latin typeface="Monaco" pitchFamily="2" charset="77"/>
              </a:rPr>
              <a:t>license = CC0-1.0</a:t>
            </a:r>
          </a:p>
          <a:p>
            <a:r>
              <a:rPr lang="en-US" sz="1400" dirty="0">
                <a:latin typeface="Monaco" pitchFamily="2" charset="77"/>
              </a:rPr>
              <a:t>version = 2.8.0</a:t>
            </a:r>
          </a:p>
          <a:p>
            <a:r>
              <a:rPr lang="en-US" sz="1400" u="sng" dirty="0" err="1">
                <a:latin typeface="Monaco" pitchFamily="2" charset="77"/>
              </a:rPr>
              <a:t>ballotstatus</a:t>
            </a:r>
            <a:r>
              <a:rPr lang="en-US" sz="1400" dirty="0">
                <a:latin typeface="Monaco" pitchFamily="2" charset="77"/>
              </a:rPr>
              <a:t> = CI Build</a:t>
            </a:r>
          </a:p>
          <a:p>
            <a:r>
              <a:rPr lang="en-US" sz="1400" u="sng" dirty="0" err="1">
                <a:latin typeface="Monaco" pitchFamily="2" charset="77"/>
              </a:rPr>
              <a:t>fhirspec</a:t>
            </a:r>
            <a:r>
              <a:rPr lang="en-US" sz="1400" dirty="0">
                <a:latin typeface="Monaco" pitchFamily="2" charset="77"/>
              </a:rPr>
              <a:t> = http://</a:t>
            </a:r>
            <a:r>
              <a:rPr lang="en-US" sz="1400" dirty="0" err="1">
                <a:latin typeface="Monaco" pitchFamily="2" charset="77"/>
              </a:rPr>
              <a:t>build.fhir.org</a:t>
            </a:r>
            <a:r>
              <a:rPr lang="en-US" sz="1400" dirty="0">
                <a:latin typeface="Monaco" pitchFamily="2" charset="77"/>
              </a:rPr>
              <a:t>/</a:t>
            </a:r>
          </a:p>
          <a:p>
            <a:r>
              <a:rPr lang="en-US" sz="1400" dirty="0">
                <a:latin typeface="Monaco" pitchFamily="2" charset="77"/>
              </a:rPr>
              <a:t>#</a:t>
            </a:r>
            <a:r>
              <a:rPr lang="en-US" sz="1400" u="sng" dirty="0" err="1">
                <a:latin typeface="Monaco" pitchFamily="2" charset="77"/>
              </a:rPr>
              <a:t>excludexml</a:t>
            </a:r>
            <a:r>
              <a:rPr lang="en-US" sz="1400" dirty="0">
                <a:latin typeface="Monaco" pitchFamily="2" charset="77"/>
              </a:rPr>
              <a:t> = Yes</a:t>
            </a:r>
          </a:p>
          <a:p>
            <a:r>
              <a:rPr lang="en-US" sz="1400" dirty="0">
                <a:latin typeface="Monaco" pitchFamily="2" charset="77"/>
              </a:rPr>
              <a:t>#</a:t>
            </a:r>
            <a:r>
              <a:rPr lang="en-US" sz="1400" u="sng" dirty="0" err="1">
                <a:latin typeface="Monaco" pitchFamily="2" charset="77"/>
              </a:rPr>
              <a:t>excludejson</a:t>
            </a:r>
            <a:r>
              <a:rPr lang="en-US" sz="1400" dirty="0">
                <a:latin typeface="Monaco" pitchFamily="2" charset="77"/>
              </a:rPr>
              <a:t> = Yes</a:t>
            </a:r>
          </a:p>
          <a:p>
            <a:r>
              <a:rPr lang="en-US" sz="1400" u="sng" dirty="0" err="1">
                <a:latin typeface="Monaco" pitchFamily="2" charset="77"/>
              </a:rPr>
              <a:t>excludettl</a:t>
            </a:r>
            <a:r>
              <a:rPr lang="en-US" sz="1400" dirty="0">
                <a:latin typeface="Monaco" pitchFamily="2" charset="77"/>
              </a:rPr>
              <a:t> = Yes</a:t>
            </a:r>
          </a:p>
          <a:p>
            <a:r>
              <a:rPr lang="en-US" sz="1400" dirty="0" err="1">
                <a:latin typeface="Monaco" pitchFamily="2" charset="77"/>
              </a:rPr>
              <a:t>excludeMaps</a:t>
            </a:r>
            <a:r>
              <a:rPr lang="en-US" sz="1400" dirty="0">
                <a:latin typeface="Monaco" pitchFamily="2" charset="77"/>
              </a:rPr>
              <a:t> = Yes</a:t>
            </a:r>
            <a:endParaRPr lang="en-US" sz="1400" dirty="0">
              <a:effectLst/>
              <a:latin typeface="Monaco" pitchFamily="2" charset="77"/>
            </a:endParaRPr>
          </a:p>
        </p:txBody>
      </p:sp>
    </p:spTree>
    <p:extLst>
      <p:ext uri="{BB962C8B-B14F-4D97-AF65-F5344CB8AC3E}">
        <p14:creationId xmlns:p14="http://schemas.microsoft.com/office/powerpoint/2010/main" val="11780857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40336-DA79-4AAD-A81D-1EEFEBEF4822}"/>
              </a:ext>
            </a:extLst>
          </p:cNvPr>
          <p:cNvSpPr>
            <a:spLocks noGrp="1"/>
          </p:cNvSpPr>
          <p:nvPr>
            <p:ph type="title"/>
          </p:nvPr>
        </p:nvSpPr>
        <p:spPr>
          <a:xfrm>
            <a:off x="416381" y="332657"/>
            <a:ext cx="8736971" cy="1152128"/>
          </a:xfrm>
        </p:spPr>
        <p:txBody>
          <a:bodyPr/>
          <a:lstStyle/>
          <a:p>
            <a:r>
              <a:rPr lang="en-US" dirty="0"/>
              <a:t>XML Authoring – </a:t>
            </a:r>
            <a:r>
              <a:rPr lang="en-US" dirty="0" err="1"/>
              <a:t>ig.xml</a:t>
            </a:r>
            <a:r>
              <a:rPr lang="en-US" dirty="0"/>
              <a:t> </a:t>
            </a:r>
          </a:p>
        </p:txBody>
      </p:sp>
      <p:sp>
        <p:nvSpPr>
          <p:cNvPr id="13" name="Content Placeholder 2">
            <a:extLst>
              <a:ext uri="{FF2B5EF4-FFF2-40B4-BE49-F238E27FC236}">
                <a16:creationId xmlns:a16="http://schemas.microsoft.com/office/drawing/2014/main" id="{E899987F-2ED9-B14E-8708-90E25E1F9C4D}"/>
              </a:ext>
            </a:extLst>
          </p:cNvPr>
          <p:cNvSpPr>
            <a:spLocks noGrp="1"/>
          </p:cNvSpPr>
          <p:nvPr>
            <p:ph idx="1"/>
          </p:nvPr>
        </p:nvSpPr>
        <p:spPr>
          <a:xfrm>
            <a:off x="508000" y="1828800"/>
            <a:ext cx="11176000" cy="4624536"/>
          </a:xfrm>
        </p:spPr>
        <p:txBody>
          <a:bodyPr/>
          <a:lstStyle/>
          <a:p>
            <a:r>
              <a:rPr lang="en-US" dirty="0"/>
              <a:t>Implementation Guide Resource</a:t>
            </a:r>
          </a:p>
          <a:p>
            <a:pPr lvl="1"/>
            <a:r>
              <a:rPr lang="en-US" dirty="0"/>
              <a:t>Contains Metadata about the IG (name, package Id, URL, </a:t>
            </a:r>
            <a:r>
              <a:rPr lang="en-US" dirty="0" err="1"/>
              <a:t>fhir</a:t>
            </a:r>
            <a:r>
              <a:rPr lang="en-US" dirty="0"/>
              <a:t> version </a:t>
            </a:r>
            <a:r>
              <a:rPr lang="en-US" dirty="0" err="1"/>
              <a:t>etc</a:t>
            </a:r>
            <a:r>
              <a:rPr lang="en-US" dirty="0"/>
              <a:t>)</a:t>
            </a:r>
          </a:p>
          <a:p>
            <a:pPr lvl="1"/>
            <a:r>
              <a:rPr lang="en-US" dirty="0"/>
              <a:t>Identifies the various artifacts that have to be processed</a:t>
            </a:r>
          </a:p>
          <a:p>
            <a:pPr lvl="2"/>
            <a:r>
              <a:rPr lang="en-US" dirty="0"/>
              <a:t>Profiles</a:t>
            </a:r>
          </a:p>
          <a:p>
            <a:pPr lvl="2"/>
            <a:r>
              <a:rPr lang="en-US" dirty="0" err="1"/>
              <a:t>CodeSystems</a:t>
            </a:r>
            <a:endParaRPr lang="en-US" dirty="0"/>
          </a:p>
          <a:p>
            <a:pPr lvl="2"/>
            <a:r>
              <a:rPr lang="en-US" dirty="0" err="1"/>
              <a:t>ValueSets</a:t>
            </a:r>
            <a:endParaRPr lang="en-US" dirty="0"/>
          </a:p>
          <a:p>
            <a:pPr lvl="2"/>
            <a:r>
              <a:rPr lang="en-US" dirty="0"/>
              <a:t>Extensions</a:t>
            </a:r>
          </a:p>
          <a:p>
            <a:pPr lvl="2"/>
            <a:r>
              <a:rPr lang="en-US" dirty="0" err="1"/>
              <a:t>OperationDefinitions</a:t>
            </a:r>
            <a:r>
              <a:rPr lang="en-US" dirty="0"/>
              <a:t>, Search Parameters</a:t>
            </a:r>
          </a:p>
          <a:p>
            <a:pPr lvl="2"/>
            <a:r>
              <a:rPr lang="en-US" dirty="0"/>
              <a:t>Examples</a:t>
            </a:r>
          </a:p>
          <a:p>
            <a:pPr lvl="2"/>
            <a:endParaRPr lang="en-US" dirty="0"/>
          </a:p>
          <a:p>
            <a:endParaRPr lang="en-US" dirty="0"/>
          </a:p>
          <a:p>
            <a:endParaRPr lang="en-US" sz="1200" dirty="0"/>
          </a:p>
        </p:txBody>
      </p:sp>
    </p:spTree>
    <p:extLst>
      <p:ext uri="{BB962C8B-B14F-4D97-AF65-F5344CB8AC3E}">
        <p14:creationId xmlns:p14="http://schemas.microsoft.com/office/powerpoint/2010/main" val="16306720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40336-DA79-4AAD-A81D-1EEFEBEF4822}"/>
              </a:ext>
            </a:extLst>
          </p:cNvPr>
          <p:cNvSpPr>
            <a:spLocks noGrp="1"/>
          </p:cNvSpPr>
          <p:nvPr>
            <p:ph type="title"/>
          </p:nvPr>
        </p:nvSpPr>
        <p:spPr>
          <a:xfrm>
            <a:off x="416381" y="332657"/>
            <a:ext cx="8736971" cy="1152128"/>
          </a:xfrm>
        </p:spPr>
        <p:txBody>
          <a:bodyPr/>
          <a:lstStyle/>
          <a:p>
            <a:r>
              <a:rPr lang="en-US" dirty="0"/>
              <a:t>Exercise: ig.xml Review</a:t>
            </a:r>
          </a:p>
        </p:txBody>
      </p:sp>
      <p:sp>
        <p:nvSpPr>
          <p:cNvPr id="13" name="Content Placeholder 2">
            <a:extLst>
              <a:ext uri="{FF2B5EF4-FFF2-40B4-BE49-F238E27FC236}">
                <a16:creationId xmlns:a16="http://schemas.microsoft.com/office/drawing/2014/main" id="{E899987F-2ED9-B14E-8708-90E25E1F9C4D}"/>
              </a:ext>
            </a:extLst>
          </p:cNvPr>
          <p:cNvSpPr>
            <a:spLocks noGrp="1"/>
          </p:cNvSpPr>
          <p:nvPr>
            <p:ph idx="1"/>
          </p:nvPr>
        </p:nvSpPr>
        <p:spPr>
          <a:xfrm>
            <a:off x="508000" y="1828800"/>
            <a:ext cx="11176000" cy="4624536"/>
          </a:xfrm>
        </p:spPr>
        <p:txBody>
          <a:bodyPr/>
          <a:lstStyle/>
          <a:p>
            <a:r>
              <a:rPr lang="en-US" dirty="0"/>
              <a:t>Open the project</a:t>
            </a:r>
          </a:p>
          <a:p>
            <a:pPr lvl="1"/>
            <a:endParaRPr lang="en-US" dirty="0"/>
          </a:p>
          <a:p>
            <a:pPr lvl="1"/>
            <a:r>
              <a:rPr lang="en-US" dirty="0"/>
              <a:t>Open SDC IG</a:t>
            </a:r>
          </a:p>
          <a:p>
            <a:pPr lvl="2"/>
            <a:r>
              <a:rPr lang="en-US" dirty="0">
                <a:hlinkClick r:id="rId2"/>
              </a:rPr>
              <a:t>http://build.fhir.org/ig/HL7/sdc/index.html</a:t>
            </a:r>
            <a:endParaRPr lang="en-US" dirty="0"/>
          </a:p>
          <a:p>
            <a:pPr lvl="1"/>
            <a:endParaRPr lang="en-US" dirty="0"/>
          </a:p>
          <a:p>
            <a:pPr lvl="1"/>
            <a:r>
              <a:rPr lang="en-US" dirty="0"/>
              <a:t>Review </a:t>
            </a:r>
            <a:r>
              <a:rPr lang="en-US" dirty="0" err="1"/>
              <a:t>sdc.xml</a:t>
            </a:r>
            <a:r>
              <a:rPr lang="en-US" dirty="0"/>
              <a:t> and ask questions</a:t>
            </a:r>
          </a:p>
          <a:p>
            <a:pPr lvl="1"/>
            <a:endParaRPr lang="en-US" dirty="0"/>
          </a:p>
          <a:p>
            <a:pPr lvl="1"/>
            <a:r>
              <a:rPr lang="en-US" dirty="0"/>
              <a:t>Compare the </a:t>
            </a:r>
            <a:r>
              <a:rPr lang="en-US" dirty="0" err="1"/>
              <a:t>sdc.xml</a:t>
            </a:r>
            <a:r>
              <a:rPr lang="en-US" dirty="0"/>
              <a:t> with Implementation Guide resource </a:t>
            </a:r>
          </a:p>
          <a:p>
            <a:pPr lvl="2"/>
            <a:r>
              <a:rPr lang="en-US" dirty="0">
                <a:hlinkClick r:id="rId3"/>
              </a:rPr>
              <a:t>http://hl7.org/fhir/implementationguide.html</a:t>
            </a:r>
            <a:endParaRPr lang="en-US" dirty="0"/>
          </a:p>
          <a:p>
            <a:pPr lvl="1"/>
            <a:endParaRPr lang="en-US" dirty="0"/>
          </a:p>
          <a:p>
            <a:pPr lvl="1"/>
            <a:endParaRPr lang="en-US" dirty="0"/>
          </a:p>
          <a:p>
            <a:endParaRPr lang="en-US" sz="1200" dirty="0"/>
          </a:p>
        </p:txBody>
      </p:sp>
    </p:spTree>
    <p:extLst>
      <p:ext uri="{BB962C8B-B14F-4D97-AF65-F5344CB8AC3E}">
        <p14:creationId xmlns:p14="http://schemas.microsoft.com/office/powerpoint/2010/main" val="4220197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3314F3-D107-44FD-8AB5-1BC047F725B9}"/>
              </a:ext>
            </a:extLst>
          </p:cNvPr>
          <p:cNvSpPr>
            <a:spLocks noGrp="1"/>
          </p:cNvSpPr>
          <p:nvPr>
            <p:ph type="title"/>
          </p:nvPr>
        </p:nvSpPr>
        <p:spPr/>
        <p:txBody>
          <a:bodyPr/>
          <a:lstStyle/>
          <a:p>
            <a:r>
              <a:rPr lang="en-US" dirty="0"/>
              <a:t>Your FHIR IG Tutorial Team</a:t>
            </a:r>
          </a:p>
        </p:txBody>
      </p:sp>
      <p:sp>
        <p:nvSpPr>
          <p:cNvPr id="5" name="Content Placeholder 4">
            <a:extLst>
              <a:ext uri="{FF2B5EF4-FFF2-40B4-BE49-F238E27FC236}">
                <a16:creationId xmlns:a16="http://schemas.microsoft.com/office/drawing/2014/main" id="{9A4C5DBC-6979-464D-ACA7-3960664A6BC9}"/>
              </a:ext>
            </a:extLst>
          </p:cNvPr>
          <p:cNvSpPr>
            <a:spLocks noGrp="1"/>
          </p:cNvSpPr>
          <p:nvPr>
            <p:ph idx="1"/>
          </p:nvPr>
        </p:nvSpPr>
        <p:spPr/>
        <p:txBody>
          <a:bodyPr/>
          <a:lstStyle/>
          <a:p>
            <a:r>
              <a:rPr lang="en-US" dirty="0"/>
              <a:t>Lloyd McKenzie</a:t>
            </a:r>
          </a:p>
          <a:p>
            <a:pPr lvl="1"/>
            <a:r>
              <a:rPr lang="en-US" dirty="0"/>
              <a:t>Senior consultant w/ Gevity.  Author of 15+ FHIR IGs and committer for the IG Publisher.  Have been doing healthcare IT for 20 years and involved w/ FHIR since before it was FHIR.</a:t>
            </a:r>
          </a:p>
          <a:p>
            <a:r>
              <a:rPr lang="en-US" dirty="0"/>
              <a:t>Melva Peters</a:t>
            </a:r>
          </a:p>
          <a:p>
            <a:pPr lvl="1"/>
            <a:r>
              <a:rPr lang="en-US" dirty="0"/>
              <a:t>Co-Chair of the Pharmacy Work Group, International Council and Clinical Steering Division, Technical Steering Committee (TSC) and is the Secretary of the HL7 Board. FHIR Implementation Guide Facilitator for HL7.</a:t>
            </a:r>
          </a:p>
        </p:txBody>
      </p:sp>
    </p:spTree>
    <p:extLst>
      <p:ext uri="{BB962C8B-B14F-4D97-AF65-F5344CB8AC3E}">
        <p14:creationId xmlns:p14="http://schemas.microsoft.com/office/powerpoint/2010/main" val="40742064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40336-DA79-4AAD-A81D-1EEFEBEF4822}"/>
              </a:ext>
            </a:extLst>
          </p:cNvPr>
          <p:cNvSpPr>
            <a:spLocks noGrp="1"/>
          </p:cNvSpPr>
          <p:nvPr>
            <p:ph type="title"/>
          </p:nvPr>
        </p:nvSpPr>
        <p:spPr>
          <a:xfrm>
            <a:off x="416381" y="332657"/>
            <a:ext cx="8736971" cy="1152128"/>
          </a:xfrm>
        </p:spPr>
        <p:txBody>
          <a:bodyPr/>
          <a:lstStyle/>
          <a:p>
            <a:r>
              <a:rPr lang="en-US" dirty="0"/>
              <a:t>XML Authoring - profiles</a:t>
            </a:r>
          </a:p>
        </p:txBody>
      </p:sp>
      <p:pic>
        <p:nvPicPr>
          <p:cNvPr id="6" name="Picture 5">
            <a:extLst>
              <a:ext uri="{FF2B5EF4-FFF2-40B4-BE49-F238E27FC236}">
                <a16:creationId xmlns:a16="http://schemas.microsoft.com/office/drawing/2014/main" id="{2C3D0FAF-4F2A-AA45-A45B-9375C656F5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888" y="1410176"/>
            <a:ext cx="4406900" cy="5219700"/>
          </a:xfrm>
          <a:prstGeom prst="rect">
            <a:avLst/>
          </a:prstGeom>
        </p:spPr>
      </p:pic>
      <p:sp>
        <p:nvSpPr>
          <p:cNvPr id="7" name="TextBox 6">
            <a:extLst>
              <a:ext uri="{FF2B5EF4-FFF2-40B4-BE49-F238E27FC236}">
                <a16:creationId xmlns:a16="http://schemas.microsoft.com/office/drawing/2014/main" id="{E1CD928A-5018-B44A-BC7C-70E477BB8056}"/>
              </a:ext>
            </a:extLst>
          </p:cNvPr>
          <p:cNvSpPr txBox="1"/>
          <p:nvPr/>
        </p:nvSpPr>
        <p:spPr>
          <a:xfrm>
            <a:off x="6750996" y="2607013"/>
            <a:ext cx="4533089" cy="1938992"/>
          </a:xfrm>
          <a:prstGeom prst="rect">
            <a:avLst/>
          </a:prstGeom>
          <a:noFill/>
        </p:spPr>
        <p:txBody>
          <a:bodyPr wrap="square" rtlCol="0">
            <a:spAutoFit/>
          </a:bodyPr>
          <a:lstStyle/>
          <a:p>
            <a:r>
              <a:rPr lang="en-US" sz="2000" dirty="0"/>
              <a:t>These XML files are best edited using spreadsheets</a:t>
            </a:r>
          </a:p>
          <a:p>
            <a:endParaRPr lang="en-US" sz="2000" dirty="0"/>
          </a:p>
          <a:p>
            <a:r>
              <a:rPr lang="en-US" sz="2000" b="1" dirty="0"/>
              <a:t>Note</a:t>
            </a:r>
            <a:r>
              <a:rPr lang="en-US" sz="2000" dirty="0"/>
              <a:t>: </a:t>
            </a:r>
            <a:r>
              <a:rPr lang="en-US" sz="2000" dirty="0" err="1"/>
              <a:t>CodeSystem</a:t>
            </a:r>
            <a:r>
              <a:rPr lang="en-US" sz="2000" dirty="0"/>
              <a:t> and </a:t>
            </a:r>
            <a:r>
              <a:rPr lang="en-US" sz="2000" dirty="0" err="1"/>
              <a:t>ValueSet</a:t>
            </a:r>
            <a:r>
              <a:rPr lang="en-US" sz="2000" dirty="0"/>
              <a:t> XML files present here are actually profiles of  resources and not instances </a:t>
            </a:r>
          </a:p>
        </p:txBody>
      </p:sp>
    </p:spTree>
    <p:extLst>
      <p:ext uri="{BB962C8B-B14F-4D97-AF65-F5344CB8AC3E}">
        <p14:creationId xmlns:p14="http://schemas.microsoft.com/office/powerpoint/2010/main" val="6988503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40336-DA79-4AAD-A81D-1EEFEBEF4822}"/>
              </a:ext>
            </a:extLst>
          </p:cNvPr>
          <p:cNvSpPr>
            <a:spLocks noGrp="1"/>
          </p:cNvSpPr>
          <p:nvPr>
            <p:ph type="title"/>
          </p:nvPr>
        </p:nvSpPr>
        <p:spPr>
          <a:xfrm>
            <a:off x="416381" y="332657"/>
            <a:ext cx="8736971" cy="1152128"/>
          </a:xfrm>
        </p:spPr>
        <p:txBody>
          <a:bodyPr/>
          <a:lstStyle/>
          <a:p>
            <a:r>
              <a:rPr lang="en-US" dirty="0"/>
              <a:t>Exercise: Profile Review</a:t>
            </a:r>
          </a:p>
        </p:txBody>
      </p:sp>
      <p:sp>
        <p:nvSpPr>
          <p:cNvPr id="13" name="Content Placeholder 2">
            <a:extLst>
              <a:ext uri="{FF2B5EF4-FFF2-40B4-BE49-F238E27FC236}">
                <a16:creationId xmlns:a16="http://schemas.microsoft.com/office/drawing/2014/main" id="{E899987F-2ED9-B14E-8708-90E25E1F9C4D}"/>
              </a:ext>
            </a:extLst>
          </p:cNvPr>
          <p:cNvSpPr>
            <a:spLocks noGrp="1"/>
          </p:cNvSpPr>
          <p:nvPr>
            <p:ph idx="1"/>
          </p:nvPr>
        </p:nvSpPr>
        <p:spPr>
          <a:xfrm>
            <a:off x="508000" y="1828800"/>
            <a:ext cx="11176000" cy="4624536"/>
          </a:xfrm>
        </p:spPr>
        <p:txBody>
          <a:bodyPr/>
          <a:lstStyle/>
          <a:p>
            <a:r>
              <a:rPr lang="en-US" dirty="0"/>
              <a:t>Open the SDC project</a:t>
            </a:r>
          </a:p>
          <a:p>
            <a:pPr lvl="1"/>
            <a:endParaRPr lang="en-US" dirty="0"/>
          </a:p>
          <a:p>
            <a:pPr lvl="1"/>
            <a:r>
              <a:rPr lang="en-US" dirty="0"/>
              <a:t>Open questionnaire-</a:t>
            </a:r>
            <a:r>
              <a:rPr lang="en-US" dirty="0" err="1"/>
              <a:t>sdc</a:t>
            </a:r>
            <a:r>
              <a:rPr lang="en-US" dirty="0"/>
              <a:t>-profile-</a:t>
            </a:r>
            <a:r>
              <a:rPr lang="en-US" dirty="0" err="1"/>
              <a:t>spreadsheet.xml</a:t>
            </a:r>
            <a:endParaRPr lang="en-US" dirty="0"/>
          </a:p>
          <a:p>
            <a:pPr lvl="1"/>
            <a:endParaRPr lang="en-US" dirty="0"/>
          </a:p>
          <a:p>
            <a:pPr lvl="1"/>
            <a:r>
              <a:rPr lang="en-US" dirty="0"/>
              <a:t>Take a look at </a:t>
            </a:r>
            <a:r>
              <a:rPr lang="en-US" dirty="0" err="1"/>
              <a:t>sdc</a:t>
            </a:r>
            <a:r>
              <a:rPr lang="en-US" dirty="0"/>
              <a:t>-questionnaire tab and ask specific questions </a:t>
            </a:r>
          </a:p>
          <a:p>
            <a:pPr marL="457200" lvl="1" indent="0">
              <a:buNone/>
            </a:pPr>
            <a:endParaRPr lang="en-US" dirty="0"/>
          </a:p>
          <a:p>
            <a:pPr lvl="1"/>
            <a:endParaRPr lang="en-US" dirty="0"/>
          </a:p>
          <a:p>
            <a:endParaRPr lang="en-US" sz="1200" dirty="0"/>
          </a:p>
        </p:txBody>
      </p:sp>
    </p:spTree>
    <p:extLst>
      <p:ext uri="{BB962C8B-B14F-4D97-AF65-F5344CB8AC3E}">
        <p14:creationId xmlns:p14="http://schemas.microsoft.com/office/powerpoint/2010/main" val="23740134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40336-DA79-4AAD-A81D-1EEFEBEF4822}"/>
              </a:ext>
            </a:extLst>
          </p:cNvPr>
          <p:cNvSpPr>
            <a:spLocks noGrp="1"/>
          </p:cNvSpPr>
          <p:nvPr>
            <p:ph type="title"/>
          </p:nvPr>
        </p:nvSpPr>
        <p:spPr>
          <a:xfrm>
            <a:off x="416381" y="332657"/>
            <a:ext cx="8736971" cy="1152128"/>
          </a:xfrm>
        </p:spPr>
        <p:txBody>
          <a:bodyPr/>
          <a:lstStyle/>
          <a:p>
            <a:r>
              <a:rPr lang="en-US" dirty="0"/>
              <a:t>Exercise: Add A Profile And Publish</a:t>
            </a:r>
          </a:p>
        </p:txBody>
      </p:sp>
      <p:sp>
        <p:nvSpPr>
          <p:cNvPr id="13" name="Content Placeholder 2">
            <a:extLst>
              <a:ext uri="{FF2B5EF4-FFF2-40B4-BE49-F238E27FC236}">
                <a16:creationId xmlns:a16="http://schemas.microsoft.com/office/drawing/2014/main" id="{E899987F-2ED9-B14E-8708-90E25E1F9C4D}"/>
              </a:ext>
            </a:extLst>
          </p:cNvPr>
          <p:cNvSpPr>
            <a:spLocks noGrp="1"/>
          </p:cNvSpPr>
          <p:nvPr>
            <p:ph idx="1"/>
          </p:nvPr>
        </p:nvSpPr>
        <p:spPr>
          <a:xfrm>
            <a:off x="508000" y="1828800"/>
            <a:ext cx="11176000" cy="4624536"/>
          </a:xfrm>
        </p:spPr>
        <p:txBody>
          <a:bodyPr/>
          <a:lstStyle/>
          <a:p>
            <a:r>
              <a:rPr lang="en-US" dirty="0"/>
              <a:t>Open the project</a:t>
            </a:r>
          </a:p>
          <a:p>
            <a:pPr lvl="1"/>
            <a:endParaRPr lang="en-US" dirty="0"/>
          </a:p>
          <a:p>
            <a:pPr lvl="1"/>
            <a:r>
              <a:rPr lang="en-US" dirty="0"/>
              <a:t>Create a profile of questionnaire (new one) using questionnaire-</a:t>
            </a:r>
            <a:r>
              <a:rPr lang="en-US" dirty="0" err="1"/>
              <a:t>sdc</a:t>
            </a:r>
            <a:r>
              <a:rPr lang="en-US" dirty="0"/>
              <a:t>-</a:t>
            </a:r>
            <a:r>
              <a:rPr lang="en-US" dirty="0" err="1"/>
              <a:t>spreadsheet.xml</a:t>
            </a:r>
            <a:r>
              <a:rPr lang="en-US" dirty="0"/>
              <a:t> as an example</a:t>
            </a:r>
          </a:p>
          <a:p>
            <a:pPr lvl="2"/>
            <a:r>
              <a:rPr lang="en-US" dirty="0"/>
              <a:t>Copy </a:t>
            </a:r>
            <a:r>
              <a:rPr lang="en-US" dirty="0" err="1"/>
              <a:t>sdc</a:t>
            </a:r>
            <a:r>
              <a:rPr lang="en-US" dirty="0"/>
              <a:t>-questionnaire tab contents into another tab and specify your profile (say </a:t>
            </a:r>
            <a:r>
              <a:rPr lang="en-US" dirty="0" err="1"/>
              <a:t>sdc</a:t>
            </a:r>
            <a:r>
              <a:rPr lang="en-US" dirty="0"/>
              <a:t>-test-questionnaire)</a:t>
            </a:r>
          </a:p>
          <a:p>
            <a:pPr lvl="3"/>
            <a:r>
              <a:rPr lang="en-US" dirty="0"/>
              <a:t>Change cardinality, remove some elements</a:t>
            </a:r>
          </a:p>
          <a:p>
            <a:pPr lvl="1"/>
            <a:endParaRPr lang="en-US" dirty="0"/>
          </a:p>
          <a:p>
            <a:pPr lvl="1"/>
            <a:r>
              <a:rPr lang="en-US" dirty="0"/>
              <a:t>Add the profile to </a:t>
            </a:r>
            <a:r>
              <a:rPr lang="en-US" dirty="0" err="1"/>
              <a:t>sdc.xml</a:t>
            </a:r>
            <a:r>
              <a:rPr lang="en-US" dirty="0"/>
              <a:t> </a:t>
            </a:r>
          </a:p>
          <a:p>
            <a:pPr lvl="1"/>
            <a:r>
              <a:rPr lang="en-US" dirty="0"/>
              <a:t>Publish the IG and view the profile show up locally</a:t>
            </a:r>
          </a:p>
          <a:p>
            <a:pPr lvl="1"/>
            <a:endParaRPr lang="en-US" dirty="0"/>
          </a:p>
          <a:p>
            <a:pPr lvl="1"/>
            <a:endParaRPr lang="en-US" dirty="0"/>
          </a:p>
          <a:p>
            <a:endParaRPr lang="en-US" sz="1200" dirty="0"/>
          </a:p>
        </p:txBody>
      </p:sp>
    </p:spTree>
    <p:extLst>
      <p:ext uri="{BB962C8B-B14F-4D97-AF65-F5344CB8AC3E}">
        <p14:creationId xmlns:p14="http://schemas.microsoft.com/office/powerpoint/2010/main" val="2124058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40336-DA79-4AAD-A81D-1EEFEBEF4822}"/>
              </a:ext>
            </a:extLst>
          </p:cNvPr>
          <p:cNvSpPr>
            <a:spLocks noGrp="1"/>
          </p:cNvSpPr>
          <p:nvPr>
            <p:ph type="title"/>
          </p:nvPr>
        </p:nvSpPr>
        <p:spPr>
          <a:xfrm>
            <a:off x="416381" y="332657"/>
            <a:ext cx="8736971" cy="1152128"/>
          </a:xfrm>
        </p:spPr>
        <p:txBody>
          <a:bodyPr/>
          <a:lstStyle/>
          <a:p>
            <a:r>
              <a:rPr lang="en-US" dirty="0"/>
              <a:t>XML Authoring – Page Content</a:t>
            </a:r>
          </a:p>
        </p:txBody>
      </p:sp>
      <p:sp>
        <p:nvSpPr>
          <p:cNvPr id="7" name="TextBox 6">
            <a:extLst>
              <a:ext uri="{FF2B5EF4-FFF2-40B4-BE49-F238E27FC236}">
                <a16:creationId xmlns:a16="http://schemas.microsoft.com/office/drawing/2014/main" id="{E1CD928A-5018-B44A-BC7C-70E477BB8056}"/>
              </a:ext>
            </a:extLst>
          </p:cNvPr>
          <p:cNvSpPr txBox="1"/>
          <p:nvPr/>
        </p:nvSpPr>
        <p:spPr>
          <a:xfrm>
            <a:off x="6886808" y="1651544"/>
            <a:ext cx="4241636" cy="5262979"/>
          </a:xfrm>
          <a:prstGeom prst="rect">
            <a:avLst/>
          </a:prstGeom>
          <a:noFill/>
        </p:spPr>
        <p:txBody>
          <a:bodyPr wrap="square" rtlCol="0">
            <a:spAutoFit/>
          </a:bodyPr>
          <a:lstStyle/>
          <a:p>
            <a:r>
              <a:rPr lang="en-US" sz="2400" b="1" u="sng" dirty="0"/>
              <a:t>Exercise</a:t>
            </a:r>
            <a:r>
              <a:rPr lang="en-US" sz="2400" dirty="0"/>
              <a:t>:</a:t>
            </a:r>
          </a:p>
          <a:p>
            <a:r>
              <a:rPr lang="en-US" sz="2400" dirty="0"/>
              <a:t>These XML files are best edited using XML Editor</a:t>
            </a:r>
          </a:p>
          <a:p>
            <a:endParaRPr lang="en-US" sz="2400" dirty="0"/>
          </a:p>
          <a:p>
            <a:r>
              <a:rPr lang="en-US" sz="2400" dirty="0"/>
              <a:t>Change the content of </a:t>
            </a:r>
            <a:r>
              <a:rPr lang="en-US" sz="2400" dirty="0" err="1"/>
              <a:t>index.xml</a:t>
            </a:r>
            <a:r>
              <a:rPr lang="en-US" sz="2400" dirty="0"/>
              <a:t>, </a:t>
            </a:r>
            <a:r>
              <a:rPr lang="en-US" sz="2400" dirty="0" err="1"/>
              <a:t>sdc</a:t>
            </a:r>
            <a:r>
              <a:rPr lang="en-US" sz="2400" dirty="0"/>
              <a:t>-questionnaire-</a:t>
            </a:r>
            <a:r>
              <a:rPr lang="en-US" sz="2400" dirty="0" err="1"/>
              <a:t>intro.xml</a:t>
            </a:r>
            <a:r>
              <a:rPr lang="en-US" sz="2400" dirty="0"/>
              <a:t> and </a:t>
            </a:r>
            <a:r>
              <a:rPr lang="en-US" sz="2400" dirty="0" err="1"/>
              <a:t>sdc</a:t>
            </a:r>
            <a:r>
              <a:rPr lang="en-US" sz="2400" dirty="0"/>
              <a:t>-questionnaire-</a:t>
            </a:r>
            <a:r>
              <a:rPr lang="en-US" sz="2400" dirty="0" err="1"/>
              <a:t>notes.xml</a:t>
            </a:r>
            <a:endParaRPr lang="en-US" sz="2400" dirty="0"/>
          </a:p>
          <a:p>
            <a:r>
              <a:rPr lang="en-US" sz="2400" dirty="0"/>
              <a:t>	- Add a paragraph with 2 lines each</a:t>
            </a:r>
          </a:p>
          <a:p>
            <a:endParaRPr lang="en-US" sz="2400" dirty="0"/>
          </a:p>
          <a:p>
            <a:r>
              <a:rPr lang="en-US" sz="2400" dirty="0"/>
              <a:t>Publish the change and review the change locally</a:t>
            </a:r>
          </a:p>
          <a:p>
            <a:endParaRPr lang="en-US" sz="2400" dirty="0"/>
          </a:p>
        </p:txBody>
      </p:sp>
      <p:pic>
        <p:nvPicPr>
          <p:cNvPr id="5" name="Picture 4">
            <a:extLst>
              <a:ext uri="{FF2B5EF4-FFF2-40B4-BE49-F238E27FC236}">
                <a16:creationId xmlns:a16="http://schemas.microsoft.com/office/drawing/2014/main" id="{6C5557ED-365A-0A4E-83AA-EEAF9FE6D89E}"/>
              </a:ext>
            </a:extLst>
          </p:cNvPr>
          <p:cNvPicPr>
            <a:picLocks noChangeAspect="1"/>
          </p:cNvPicPr>
          <p:nvPr/>
        </p:nvPicPr>
        <p:blipFill rotWithShape="1">
          <a:blip r:embed="rId2">
            <a:extLst>
              <a:ext uri="{28A0092B-C50C-407E-A947-70E740481C1C}">
                <a14:useLocalDpi xmlns:a14="http://schemas.microsoft.com/office/drawing/2010/main" val="0"/>
              </a:ext>
            </a:extLst>
          </a:blip>
          <a:srcRect b="11147"/>
          <a:stretch/>
        </p:blipFill>
        <p:spPr>
          <a:xfrm>
            <a:off x="633244" y="1826639"/>
            <a:ext cx="3899845" cy="4494262"/>
          </a:xfrm>
          <a:prstGeom prst="rect">
            <a:avLst/>
          </a:prstGeom>
        </p:spPr>
      </p:pic>
    </p:spTree>
    <p:extLst>
      <p:ext uri="{BB962C8B-B14F-4D97-AF65-F5344CB8AC3E}">
        <p14:creationId xmlns:p14="http://schemas.microsoft.com/office/powerpoint/2010/main" val="9915547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D78582-976D-43FC-BE7E-5B4C96727309}"/>
              </a:ext>
            </a:extLst>
          </p:cNvPr>
          <p:cNvSpPr>
            <a:spLocks noGrp="1"/>
          </p:cNvSpPr>
          <p:nvPr>
            <p:ph type="title"/>
          </p:nvPr>
        </p:nvSpPr>
        <p:spPr/>
        <p:txBody>
          <a:bodyPr/>
          <a:lstStyle/>
          <a:p>
            <a:r>
              <a:rPr lang="en-CA" dirty="0"/>
              <a:t>Profile Building – Hands On</a:t>
            </a:r>
            <a:endParaRPr lang="en-US" dirty="0"/>
          </a:p>
        </p:txBody>
      </p:sp>
      <p:sp>
        <p:nvSpPr>
          <p:cNvPr id="5" name="Text Placeholder 4">
            <a:extLst>
              <a:ext uri="{FF2B5EF4-FFF2-40B4-BE49-F238E27FC236}">
                <a16:creationId xmlns:a16="http://schemas.microsoft.com/office/drawing/2014/main" id="{51275470-AD67-49B1-9122-3632F8874020}"/>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876084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1D058-72D2-4007-A217-7E115C867CFE}"/>
              </a:ext>
            </a:extLst>
          </p:cNvPr>
          <p:cNvSpPr>
            <a:spLocks noGrp="1"/>
          </p:cNvSpPr>
          <p:nvPr>
            <p:ph type="title"/>
          </p:nvPr>
        </p:nvSpPr>
        <p:spPr/>
        <p:txBody>
          <a:bodyPr/>
          <a:lstStyle/>
          <a:p>
            <a:r>
              <a:rPr lang="en-AU" dirty="0"/>
              <a:t>Profiling Purpose</a:t>
            </a:r>
            <a:endParaRPr lang="en-US" dirty="0"/>
          </a:p>
        </p:txBody>
      </p:sp>
      <p:sp>
        <p:nvSpPr>
          <p:cNvPr id="3" name="Content Placeholder 2">
            <a:extLst>
              <a:ext uri="{FF2B5EF4-FFF2-40B4-BE49-F238E27FC236}">
                <a16:creationId xmlns:a16="http://schemas.microsoft.com/office/drawing/2014/main" id="{86964030-7CAF-46DE-AE69-7F76D00F7EF7}"/>
              </a:ext>
            </a:extLst>
          </p:cNvPr>
          <p:cNvSpPr>
            <a:spLocks noGrp="1"/>
          </p:cNvSpPr>
          <p:nvPr>
            <p:ph idx="1"/>
          </p:nvPr>
        </p:nvSpPr>
        <p:spPr/>
        <p:txBody>
          <a:bodyPr/>
          <a:lstStyle/>
          <a:p>
            <a:pPr marL="0" indent="0">
              <a:buNone/>
            </a:pPr>
            <a:r>
              <a:rPr lang="en-AU"/>
              <a:t>FHIR resources</a:t>
            </a:r>
            <a:endParaRPr lang="en-AU" dirty="0"/>
          </a:p>
          <a:p>
            <a:pPr lvl="1"/>
            <a:r>
              <a:rPr lang="en-AU" dirty="0"/>
              <a:t>Most data elements optional</a:t>
            </a:r>
          </a:p>
          <a:p>
            <a:pPr lvl="1"/>
            <a:r>
              <a:rPr lang="en-AU" dirty="0"/>
              <a:t>Terminology isn’t mandated in many cases</a:t>
            </a:r>
          </a:p>
          <a:p>
            <a:pPr lvl="1"/>
            <a:r>
              <a:rPr lang="en-AU" dirty="0"/>
              <a:t>The 80/20 rule means that some concepts don’t exist and need to be represented by extensions</a:t>
            </a:r>
          </a:p>
          <a:p>
            <a:pPr marL="0" lvl="1" indent="0">
              <a:spcBef>
                <a:spcPts val="1000"/>
              </a:spcBef>
              <a:buNone/>
            </a:pPr>
            <a:r>
              <a:rPr lang="en-AU" sz="2800" dirty="0"/>
              <a:t>Profiling is a way to address the above for specific use cases</a:t>
            </a:r>
          </a:p>
          <a:p>
            <a:pPr lvl="1"/>
            <a:r>
              <a:rPr lang="en-AU" dirty="0"/>
              <a:t>Make elements required or limit the number allowed</a:t>
            </a:r>
          </a:p>
          <a:p>
            <a:pPr lvl="1"/>
            <a:r>
              <a:rPr lang="en-AU" dirty="0"/>
              <a:t>Bind terminology (code system, value set, or single fixed code)</a:t>
            </a:r>
          </a:p>
          <a:p>
            <a:pPr lvl="1"/>
            <a:r>
              <a:rPr lang="en-AU" dirty="0"/>
              <a:t>Create (or reuse) extensions to represent needed concepts</a:t>
            </a:r>
          </a:p>
        </p:txBody>
      </p:sp>
    </p:spTree>
    <p:extLst>
      <p:ext uri="{BB962C8B-B14F-4D97-AF65-F5344CB8AC3E}">
        <p14:creationId xmlns:p14="http://schemas.microsoft.com/office/powerpoint/2010/main" val="14585781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63C9F-FD9B-47E9-8C60-FF1A784C9003}"/>
              </a:ext>
            </a:extLst>
          </p:cNvPr>
          <p:cNvSpPr>
            <a:spLocks noGrp="1"/>
          </p:cNvSpPr>
          <p:nvPr>
            <p:ph type="title"/>
          </p:nvPr>
        </p:nvSpPr>
        <p:spPr/>
        <p:txBody>
          <a:bodyPr/>
          <a:lstStyle/>
          <a:p>
            <a:r>
              <a:rPr lang="en-AU" dirty="0"/>
              <a:t>Profile</a:t>
            </a:r>
            <a:endParaRPr lang="en-US" dirty="0"/>
          </a:p>
        </p:txBody>
      </p:sp>
      <p:sp>
        <p:nvSpPr>
          <p:cNvPr id="3" name="Content Placeholder 2">
            <a:extLst>
              <a:ext uri="{FF2B5EF4-FFF2-40B4-BE49-F238E27FC236}">
                <a16:creationId xmlns:a16="http://schemas.microsoft.com/office/drawing/2014/main" id="{BBD24CAE-F43F-459D-8E60-EAA7F9CD7BAA}"/>
              </a:ext>
            </a:extLst>
          </p:cNvPr>
          <p:cNvSpPr>
            <a:spLocks noGrp="1"/>
          </p:cNvSpPr>
          <p:nvPr>
            <p:ph idx="1"/>
          </p:nvPr>
        </p:nvSpPr>
        <p:spPr/>
        <p:txBody>
          <a:bodyPr/>
          <a:lstStyle/>
          <a:p>
            <a:r>
              <a:rPr lang="en-AU" dirty="0"/>
              <a:t>A profile starts with either a base FHIR resource:</a:t>
            </a:r>
          </a:p>
          <a:p>
            <a:pPr lvl="1"/>
            <a:r>
              <a:rPr lang="en-AU" dirty="0"/>
              <a:t>Observation, Condition, Medication, etc.</a:t>
            </a:r>
          </a:p>
          <a:p>
            <a:r>
              <a:rPr lang="en-AU" dirty="0"/>
              <a:t>Or an existing profile:</a:t>
            </a:r>
          </a:p>
          <a:p>
            <a:pPr lvl="1"/>
            <a:r>
              <a:rPr lang="en-AU" dirty="0"/>
              <a:t>US Core Patient, US Core Condition, etc.</a:t>
            </a:r>
          </a:p>
          <a:p>
            <a:r>
              <a:rPr lang="en-AU" dirty="0"/>
              <a:t>To describe a particular use case the profile lays constraints over the top of the base resource/profile to either:</a:t>
            </a:r>
          </a:p>
          <a:p>
            <a:pPr lvl="1"/>
            <a:r>
              <a:rPr lang="en-AU" dirty="0"/>
              <a:t>Constrain it further (constraints) or</a:t>
            </a:r>
          </a:p>
          <a:p>
            <a:pPr lvl="1"/>
            <a:r>
              <a:rPr lang="en-AU" dirty="0"/>
              <a:t>Extend it (extensions)</a:t>
            </a:r>
            <a:endParaRPr lang="en-US" dirty="0"/>
          </a:p>
        </p:txBody>
      </p:sp>
    </p:spTree>
    <p:extLst>
      <p:ext uri="{BB962C8B-B14F-4D97-AF65-F5344CB8AC3E}">
        <p14:creationId xmlns:p14="http://schemas.microsoft.com/office/powerpoint/2010/main" val="30053327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C5732-C37F-44C3-B34E-69E0A81E2BF5}"/>
              </a:ext>
            </a:extLst>
          </p:cNvPr>
          <p:cNvSpPr>
            <a:spLocks noGrp="1"/>
          </p:cNvSpPr>
          <p:nvPr>
            <p:ph type="title"/>
          </p:nvPr>
        </p:nvSpPr>
        <p:spPr/>
        <p:txBody>
          <a:bodyPr/>
          <a:lstStyle/>
          <a:p>
            <a:r>
              <a:rPr lang="en-AU" dirty="0"/>
              <a:t>Profile Snapshot &amp; Differential</a:t>
            </a:r>
            <a:endParaRPr lang="en-US" dirty="0"/>
          </a:p>
        </p:txBody>
      </p:sp>
      <p:sp>
        <p:nvSpPr>
          <p:cNvPr id="3" name="Content Placeholder 2">
            <a:extLst>
              <a:ext uri="{FF2B5EF4-FFF2-40B4-BE49-F238E27FC236}">
                <a16:creationId xmlns:a16="http://schemas.microsoft.com/office/drawing/2014/main" id="{A6808615-3403-46EE-B807-F7C3C827D097}"/>
              </a:ext>
            </a:extLst>
          </p:cNvPr>
          <p:cNvSpPr>
            <a:spLocks noGrp="1"/>
          </p:cNvSpPr>
          <p:nvPr>
            <p:ph idx="1"/>
          </p:nvPr>
        </p:nvSpPr>
        <p:spPr/>
        <p:txBody>
          <a:bodyPr/>
          <a:lstStyle/>
          <a:p>
            <a:r>
              <a:rPr lang="en-AU" dirty="0"/>
              <a:t>A profile snapshot includes the details of all the data elements in both the base resource and the profile – fully calculated form of the structure</a:t>
            </a:r>
          </a:p>
          <a:p>
            <a:r>
              <a:rPr lang="en-AU" dirty="0"/>
              <a:t>A profile differential includes only the details of things that have changed in the profile (constraints or extensions) – only the differences</a:t>
            </a:r>
            <a:endParaRPr lang="en-US" dirty="0"/>
          </a:p>
        </p:txBody>
      </p:sp>
    </p:spTree>
    <p:extLst>
      <p:ext uri="{BB962C8B-B14F-4D97-AF65-F5344CB8AC3E}">
        <p14:creationId xmlns:p14="http://schemas.microsoft.com/office/powerpoint/2010/main" val="32170681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9C554-7754-4170-9DB4-05F4A48380BA}"/>
              </a:ext>
            </a:extLst>
          </p:cNvPr>
          <p:cNvSpPr>
            <a:spLocks noGrp="1"/>
          </p:cNvSpPr>
          <p:nvPr>
            <p:ph type="title"/>
          </p:nvPr>
        </p:nvSpPr>
        <p:spPr/>
        <p:txBody>
          <a:bodyPr/>
          <a:lstStyle/>
          <a:p>
            <a:r>
              <a:rPr lang="en-AU" dirty="0"/>
              <a:t>Profiling Steps</a:t>
            </a:r>
            <a:endParaRPr lang="en-US" dirty="0"/>
          </a:p>
        </p:txBody>
      </p:sp>
      <p:sp>
        <p:nvSpPr>
          <p:cNvPr id="3" name="Content Placeholder 2">
            <a:extLst>
              <a:ext uri="{FF2B5EF4-FFF2-40B4-BE49-F238E27FC236}">
                <a16:creationId xmlns:a16="http://schemas.microsoft.com/office/drawing/2014/main" id="{D3197188-AC97-4C7F-825A-0CDD2A43851E}"/>
              </a:ext>
            </a:extLst>
          </p:cNvPr>
          <p:cNvSpPr>
            <a:spLocks noGrp="1"/>
          </p:cNvSpPr>
          <p:nvPr>
            <p:ph idx="1"/>
          </p:nvPr>
        </p:nvSpPr>
        <p:spPr/>
        <p:txBody>
          <a:bodyPr/>
          <a:lstStyle/>
          <a:p>
            <a:r>
              <a:rPr lang="en-AU" dirty="0"/>
              <a:t>Create a StructureDefinition resource (the profile)</a:t>
            </a:r>
          </a:p>
          <a:p>
            <a:r>
              <a:rPr lang="en-AU" dirty="0"/>
              <a:t>Populate needed metadata (name, URL, description, etc.)</a:t>
            </a:r>
          </a:p>
          <a:p>
            <a:r>
              <a:rPr lang="en-AU" dirty="0"/>
              <a:t>Constrain data elements for the particular use case (add terminology, change cardinality, etc.)</a:t>
            </a:r>
          </a:p>
          <a:p>
            <a:r>
              <a:rPr lang="en-AU" dirty="0"/>
              <a:t>Create an example (instance) that conforms to the profile</a:t>
            </a:r>
          </a:p>
          <a:p>
            <a:r>
              <a:rPr lang="en-AU" dirty="0"/>
              <a:t>Validate</a:t>
            </a:r>
          </a:p>
          <a:p>
            <a:r>
              <a:rPr lang="en-AU" dirty="0"/>
              <a:t>Use the profile (e.g. add to IG)</a:t>
            </a:r>
            <a:endParaRPr lang="en-US" dirty="0"/>
          </a:p>
        </p:txBody>
      </p:sp>
    </p:spTree>
    <p:extLst>
      <p:ext uri="{BB962C8B-B14F-4D97-AF65-F5344CB8AC3E}">
        <p14:creationId xmlns:p14="http://schemas.microsoft.com/office/powerpoint/2010/main" val="39586702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BEFF0-48A6-4911-9931-DB309252A272}"/>
              </a:ext>
            </a:extLst>
          </p:cNvPr>
          <p:cNvSpPr>
            <a:spLocks noGrp="1"/>
          </p:cNvSpPr>
          <p:nvPr>
            <p:ph type="title"/>
          </p:nvPr>
        </p:nvSpPr>
        <p:spPr/>
        <p:txBody>
          <a:bodyPr/>
          <a:lstStyle/>
          <a:p>
            <a:r>
              <a:rPr lang="en-AU" dirty="0"/>
              <a:t>Types of Constraints	</a:t>
            </a:r>
            <a:endParaRPr lang="en-US" dirty="0"/>
          </a:p>
        </p:txBody>
      </p:sp>
      <p:sp>
        <p:nvSpPr>
          <p:cNvPr id="3" name="Content Placeholder 2">
            <a:extLst>
              <a:ext uri="{FF2B5EF4-FFF2-40B4-BE49-F238E27FC236}">
                <a16:creationId xmlns:a16="http://schemas.microsoft.com/office/drawing/2014/main" id="{7601C728-670A-4C49-8EE3-19980A04EF69}"/>
              </a:ext>
            </a:extLst>
          </p:cNvPr>
          <p:cNvSpPr>
            <a:spLocks noGrp="1"/>
          </p:cNvSpPr>
          <p:nvPr>
            <p:ph idx="1"/>
          </p:nvPr>
        </p:nvSpPr>
        <p:spPr/>
        <p:txBody>
          <a:bodyPr/>
          <a:lstStyle/>
          <a:p>
            <a:r>
              <a:rPr lang="en-AU" dirty="0"/>
              <a:t>Change cardinality</a:t>
            </a:r>
          </a:p>
          <a:p>
            <a:r>
              <a:rPr lang="en-AU" dirty="0"/>
              <a:t>Add terminology bindings</a:t>
            </a:r>
          </a:p>
          <a:p>
            <a:r>
              <a:rPr lang="en-AU" dirty="0"/>
              <a:t>Slicing</a:t>
            </a:r>
          </a:p>
          <a:p>
            <a:r>
              <a:rPr lang="en-AU" dirty="0"/>
              <a:t>Add “must support”</a:t>
            </a:r>
          </a:p>
          <a:p>
            <a:r>
              <a:rPr lang="en-AU" dirty="0"/>
              <a:t>Create and add extensions</a:t>
            </a:r>
            <a:endParaRPr lang="en-US" dirty="0"/>
          </a:p>
        </p:txBody>
      </p:sp>
    </p:spTree>
    <p:extLst>
      <p:ext uri="{BB962C8B-B14F-4D97-AF65-F5344CB8AC3E}">
        <p14:creationId xmlns:p14="http://schemas.microsoft.com/office/powerpoint/2010/main" val="1704987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9CE52-A08B-4AB2-BE49-31CB9B8E7485}"/>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5D67D6B-2102-4ECD-9C4D-9D62A68B0C5B}"/>
              </a:ext>
            </a:extLst>
          </p:cNvPr>
          <p:cNvSpPr>
            <a:spLocks noGrp="1"/>
          </p:cNvSpPr>
          <p:nvPr>
            <p:ph idx="1"/>
          </p:nvPr>
        </p:nvSpPr>
        <p:spPr/>
        <p:txBody>
          <a:bodyPr/>
          <a:lstStyle/>
          <a:p>
            <a:pPr marL="0" indent="0">
              <a:buNone/>
            </a:pPr>
            <a:r>
              <a:rPr lang="en-US" dirty="0"/>
              <a:t>Wednesday:</a:t>
            </a:r>
          </a:p>
          <a:p>
            <a:r>
              <a:rPr lang="en-US" dirty="0"/>
              <a:t>What is an IG?</a:t>
            </a:r>
          </a:p>
          <a:p>
            <a:r>
              <a:rPr lang="en-US" dirty="0"/>
              <a:t>Profiling</a:t>
            </a:r>
          </a:p>
          <a:p>
            <a:pPr lvl="1"/>
            <a:r>
              <a:rPr lang="en-US" dirty="0"/>
              <a:t>Discuss questions from videos</a:t>
            </a:r>
          </a:p>
          <a:p>
            <a:pPr lvl="1"/>
            <a:r>
              <a:rPr lang="en-US" dirty="0"/>
              <a:t>Hand-authoring using XML</a:t>
            </a:r>
          </a:p>
          <a:p>
            <a:pPr lvl="1"/>
            <a:r>
              <a:rPr lang="en-US" dirty="0"/>
              <a:t>Hands-on exercises</a:t>
            </a:r>
          </a:p>
          <a:p>
            <a:pPr lvl="1"/>
            <a:r>
              <a:rPr lang="en-US" dirty="0"/>
              <a:t>Managing, Debugging and QA</a:t>
            </a:r>
          </a:p>
          <a:p>
            <a:pPr lvl="1"/>
            <a:endParaRPr lang="en-US" dirty="0"/>
          </a:p>
          <a:p>
            <a:endParaRPr lang="en-US" dirty="0"/>
          </a:p>
          <a:p>
            <a:endParaRPr lang="en-US" dirty="0"/>
          </a:p>
        </p:txBody>
      </p:sp>
    </p:spTree>
    <p:extLst>
      <p:ext uri="{BB962C8B-B14F-4D97-AF65-F5344CB8AC3E}">
        <p14:creationId xmlns:p14="http://schemas.microsoft.com/office/powerpoint/2010/main" val="41247993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D38AB-52A3-44F5-A3A0-A4699FB54C2C}"/>
              </a:ext>
            </a:extLst>
          </p:cNvPr>
          <p:cNvSpPr>
            <a:spLocks noGrp="1"/>
          </p:cNvSpPr>
          <p:nvPr>
            <p:ph type="title"/>
          </p:nvPr>
        </p:nvSpPr>
        <p:spPr/>
        <p:txBody>
          <a:bodyPr/>
          <a:lstStyle/>
          <a:p>
            <a:r>
              <a:rPr lang="en-AU" dirty="0"/>
              <a:t>Change Cardinality</a:t>
            </a:r>
            <a:endParaRPr lang="en-US" dirty="0"/>
          </a:p>
        </p:txBody>
      </p:sp>
      <p:sp>
        <p:nvSpPr>
          <p:cNvPr id="3" name="Content Placeholder 2">
            <a:extLst>
              <a:ext uri="{FF2B5EF4-FFF2-40B4-BE49-F238E27FC236}">
                <a16:creationId xmlns:a16="http://schemas.microsoft.com/office/drawing/2014/main" id="{BEEF8F05-551F-4C9A-ABBA-BEFDCD060EC7}"/>
              </a:ext>
            </a:extLst>
          </p:cNvPr>
          <p:cNvSpPr>
            <a:spLocks noGrp="1"/>
          </p:cNvSpPr>
          <p:nvPr>
            <p:ph idx="1"/>
          </p:nvPr>
        </p:nvSpPr>
        <p:spPr/>
        <p:txBody>
          <a:bodyPr>
            <a:normAutofit fontScale="92500" lnSpcReduction="20000"/>
          </a:bodyPr>
          <a:lstStyle/>
          <a:p>
            <a:r>
              <a:rPr lang="en-AU" dirty="0"/>
              <a:t>The minimum and maximum for an element</a:t>
            </a:r>
          </a:p>
          <a:p>
            <a:pPr lvl="1"/>
            <a:r>
              <a:rPr lang="en-AU" dirty="0"/>
              <a:t>[1..1] exactly one</a:t>
            </a:r>
          </a:p>
          <a:p>
            <a:pPr lvl="1"/>
            <a:r>
              <a:rPr lang="en-AU" dirty="0"/>
              <a:t>[0..*] zero or more</a:t>
            </a:r>
          </a:p>
          <a:p>
            <a:pPr lvl="1"/>
            <a:r>
              <a:rPr lang="en-AU" dirty="0"/>
              <a:t>[1..*] at least one, etc.</a:t>
            </a:r>
          </a:p>
          <a:p>
            <a:r>
              <a:rPr lang="en-AU" dirty="0"/>
              <a:t>Most FHIR elements are optional</a:t>
            </a:r>
          </a:p>
          <a:p>
            <a:r>
              <a:rPr lang="en-AU" dirty="0"/>
              <a:t>Constraining cardinality can change to more restrictive:</a:t>
            </a:r>
          </a:p>
          <a:p>
            <a:pPr lvl="1"/>
            <a:r>
              <a:rPr lang="en-AU" dirty="0"/>
              <a:t>Optional elements required</a:t>
            </a:r>
          </a:p>
          <a:p>
            <a:pPr lvl="1"/>
            <a:r>
              <a:rPr lang="en-AU" dirty="0"/>
              <a:t>Multiple elements to only one</a:t>
            </a:r>
          </a:p>
          <a:p>
            <a:r>
              <a:rPr lang="en-AU" dirty="0"/>
              <a:t>But not less restrictive:</a:t>
            </a:r>
          </a:p>
          <a:p>
            <a:pPr lvl="1"/>
            <a:r>
              <a:rPr lang="en-AU" dirty="0"/>
              <a:t>Can’t make required items optional</a:t>
            </a:r>
          </a:p>
          <a:p>
            <a:pPr lvl="1"/>
            <a:r>
              <a:rPr lang="en-AU" dirty="0"/>
              <a:t>Can’t make singular items repeating</a:t>
            </a:r>
            <a:endParaRPr lang="en-US" dirty="0"/>
          </a:p>
        </p:txBody>
      </p:sp>
    </p:spTree>
    <p:extLst>
      <p:ext uri="{BB962C8B-B14F-4D97-AF65-F5344CB8AC3E}">
        <p14:creationId xmlns:p14="http://schemas.microsoft.com/office/powerpoint/2010/main" val="21070654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BA890-EB9D-4C2D-899C-B8AC4958E0B8}"/>
              </a:ext>
            </a:extLst>
          </p:cNvPr>
          <p:cNvSpPr>
            <a:spLocks noGrp="1"/>
          </p:cNvSpPr>
          <p:nvPr>
            <p:ph type="title"/>
          </p:nvPr>
        </p:nvSpPr>
        <p:spPr/>
        <p:txBody>
          <a:bodyPr/>
          <a:lstStyle/>
          <a:p>
            <a:r>
              <a:rPr lang="en-AU" dirty="0"/>
              <a:t>Cardinality</a:t>
            </a:r>
            <a:endParaRPr lang="en-US" dirty="0"/>
          </a:p>
        </p:txBody>
      </p:sp>
      <p:pic>
        <p:nvPicPr>
          <p:cNvPr id="4" name="Content Placeholder 3">
            <a:extLst>
              <a:ext uri="{FF2B5EF4-FFF2-40B4-BE49-F238E27FC236}">
                <a16:creationId xmlns:a16="http://schemas.microsoft.com/office/drawing/2014/main" id="{2D58A491-CED9-46FC-8449-96D32A671170}"/>
              </a:ext>
            </a:extLst>
          </p:cNvPr>
          <p:cNvPicPr>
            <a:picLocks noGrp="1" noChangeAspect="1"/>
          </p:cNvPicPr>
          <p:nvPr>
            <p:ph idx="1"/>
          </p:nvPr>
        </p:nvPicPr>
        <p:blipFill>
          <a:blip r:embed="rId2"/>
          <a:stretch>
            <a:fillRect/>
          </a:stretch>
        </p:blipFill>
        <p:spPr>
          <a:xfrm>
            <a:off x="1205200" y="1401339"/>
            <a:ext cx="4210821" cy="1734893"/>
          </a:xfrm>
          <a:prstGeom prst="rect">
            <a:avLst/>
          </a:prstGeom>
        </p:spPr>
      </p:pic>
      <p:pic>
        <p:nvPicPr>
          <p:cNvPr id="5" name="Picture 4">
            <a:extLst>
              <a:ext uri="{FF2B5EF4-FFF2-40B4-BE49-F238E27FC236}">
                <a16:creationId xmlns:a16="http://schemas.microsoft.com/office/drawing/2014/main" id="{7DAF6E71-4F0D-4899-ABC7-CC1843A3D04D}"/>
              </a:ext>
            </a:extLst>
          </p:cNvPr>
          <p:cNvPicPr>
            <a:picLocks noChangeAspect="1"/>
          </p:cNvPicPr>
          <p:nvPr/>
        </p:nvPicPr>
        <p:blipFill>
          <a:blip r:embed="rId3"/>
          <a:stretch>
            <a:fillRect/>
          </a:stretch>
        </p:blipFill>
        <p:spPr>
          <a:xfrm>
            <a:off x="5783021" y="2892173"/>
            <a:ext cx="3409524" cy="1314286"/>
          </a:xfrm>
          <a:prstGeom prst="rect">
            <a:avLst/>
          </a:prstGeom>
        </p:spPr>
      </p:pic>
      <p:sp>
        <p:nvSpPr>
          <p:cNvPr id="6" name="Speech Bubble: Rectangle with Corners Rounded 5">
            <a:extLst>
              <a:ext uri="{FF2B5EF4-FFF2-40B4-BE49-F238E27FC236}">
                <a16:creationId xmlns:a16="http://schemas.microsoft.com/office/drawing/2014/main" id="{19897D2C-7664-489C-BE0F-46857811BBC5}"/>
              </a:ext>
            </a:extLst>
          </p:cNvPr>
          <p:cNvSpPr/>
          <p:nvPr/>
        </p:nvSpPr>
        <p:spPr>
          <a:xfrm>
            <a:off x="4997116" y="864519"/>
            <a:ext cx="1778865" cy="1044491"/>
          </a:xfrm>
          <a:prstGeom prst="wedgeRoundRectCallout">
            <a:avLst>
              <a:gd name="adj1" fmla="val -106250"/>
              <a:gd name="adj2" fmla="val 134986"/>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Base Questionnaire resource with zero to many [0..*] subjectType allowed.</a:t>
            </a:r>
            <a:endParaRPr lang="en-US" sz="1100" dirty="0"/>
          </a:p>
        </p:txBody>
      </p:sp>
      <p:sp>
        <p:nvSpPr>
          <p:cNvPr id="7" name="Speech Bubble: Rectangle with Corners Rounded 6">
            <a:extLst>
              <a:ext uri="{FF2B5EF4-FFF2-40B4-BE49-F238E27FC236}">
                <a16:creationId xmlns:a16="http://schemas.microsoft.com/office/drawing/2014/main" id="{BAC061CE-3557-4502-8875-C1E497EBA570}"/>
              </a:ext>
            </a:extLst>
          </p:cNvPr>
          <p:cNvSpPr/>
          <p:nvPr/>
        </p:nvSpPr>
        <p:spPr>
          <a:xfrm>
            <a:off x="9087853" y="2091741"/>
            <a:ext cx="1778865" cy="1044491"/>
          </a:xfrm>
          <a:prstGeom prst="wedgeRoundRectCallout">
            <a:avLst>
              <a:gd name="adj1" fmla="val -149537"/>
              <a:gd name="adj2" fmla="val 98893"/>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StructureDefinition for a profile on Questionnaire – constrains cardinality on subjectType to exactly one [1..1].</a:t>
            </a:r>
            <a:endParaRPr lang="en-US" sz="1100" dirty="0"/>
          </a:p>
        </p:txBody>
      </p:sp>
      <p:pic>
        <p:nvPicPr>
          <p:cNvPr id="9" name="Picture 8">
            <a:extLst>
              <a:ext uri="{FF2B5EF4-FFF2-40B4-BE49-F238E27FC236}">
                <a16:creationId xmlns:a16="http://schemas.microsoft.com/office/drawing/2014/main" id="{012F4C6B-3EC0-417B-A832-E583B041E281}"/>
              </a:ext>
            </a:extLst>
          </p:cNvPr>
          <p:cNvPicPr>
            <a:picLocks noChangeAspect="1"/>
          </p:cNvPicPr>
          <p:nvPr/>
        </p:nvPicPr>
        <p:blipFill>
          <a:blip r:embed="rId4"/>
          <a:stretch>
            <a:fillRect/>
          </a:stretch>
        </p:blipFill>
        <p:spPr>
          <a:xfrm>
            <a:off x="1064745" y="4238544"/>
            <a:ext cx="6155108" cy="1835851"/>
          </a:xfrm>
          <a:prstGeom prst="rect">
            <a:avLst/>
          </a:prstGeom>
        </p:spPr>
      </p:pic>
      <p:sp>
        <p:nvSpPr>
          <p:cNvPr id="8" name="Speech Bubble: Rectangle with Corners Rounded 7">
            <a:extLst>
              <a:ext uri="{FF2B5EF4-FFF2-40B4-BE49-F238E27FC236}">
                <a16:creationId xmlns:a16="http://schemas.microsoft.com/office/drawing/2014/main" id="{846536DF-DBCE-4530-9E79-B0741BC40221}"/>
              </a:ext>
            </a:extLst>
          </p:cNvPr>
          <p:cNvSpPr/>
          <p:nvPr/>
        </p:nvSpPr>
        <p:spPr>
          <a:xfrm>
            <a:off x="7487783" y="4885698"/>
            <a:ext cx="1992211" cy="1044491"/>
          </a:xfrm>
          <a:prstGeom prst="wedgeRoundRectCallout">
            <a:avLst>
              <a:gd name="adj1" fmla="val -234432"/>
              <a:gd name="adj2" fmla="val 48976"/>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Resulting profile in an IG showing constrained cardinality on subjectType.</a:t>
            </a:r>
            <a:endParaRPr lang="en-US" sz="1100" dirty="0"/>
          </a:p>
        </p:txBody>
      </p:sp>
    </p:spTree>
    <p:extLst>
      <p:ext uri="{BB962C8B-B14F-4D97-AF65-F5344CB8AC3E}">
        <p14:creationId xmlns:p14="http://schemas.microsoft.com/office/powerpoint/2010/main" val="17630984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9F4A8-63E1-4BB0-9EE7-11778FF518C2}"/>
              </a:ext>
            </a:extLst>
          </p:cNvPr>
          <p:cNvSpPr>
            <a:spLocks noGrp="1"/>
          </p:cNvSpPr>
          <p:nvPr>
            <p:ph type="title"/>
          </p:nvPr>
        </p:nvSpPr>
        <p:spPr/>
        <p:txBody>
          <a:bodyPr/>
          <a:lstStyle/>
          <a:p>
            <a:r>
              <a:rPr lang="en-AU" dirty="0"/>
              <a:t>Terminology Binding</a:t>
            </a:r>
            <a:endParaRPr lang="en-US" dirty="0"/>
          </a:p>
        </p:txBody>
      </p:sp>
      <p:sp>
        <p:nvSpPr>
          <p:cNvPr id="3" name="Content Placeholder 2">
            <a:extLst>
              <a:ext uri="{FF2B5EF4-FFF2-40B4-BE49-F238E27FC236}">
                <a16:creationId xmlns:a16="http://schemas.microsoft.com/office/drawing/2014/main" id="{A2C5FCFC-386A-4D63-A141-C91BCB0BD873}"/>
              </a:ext>
            </a:extLst>
          </p:cNvPr>
          <p:cNvSpPr>
            <a:spLocks noGrp="1"/>
          </p:cNvSpPr>
          <p:nvPr>
            <p:ph idx="1"/>
          </p:nvPr>
        </p:nvSpPr>
        <p:spPr/>
        <p:txBody>
          <a:bodyPr>
            <a:normAutofit fontScale="92500" lnSpcReduction="20000"/>
          </a:bodyPr>
          <a:lstStyle/>
          <a:p>
            <a:r>
              <a:rPr lang="en-AU" dirty="0"/>
              <a:t>Codes that are allowed for a coded element</a:t>
            </a:r>
          </a:p>
          <a:p>
            <a:r>
              <a:rPr lang="en-AU" dirty="0"/>
              <a:t>Bindings:</a:t>
            </a:r>
          </a:p>
          <a:p>
            <a:pPr lvl="1"/>
            <a:r>
              <a:rPr lang="en-AU" dirty="0"/>
              <a:t>Fixed</a:t>
            </a:r>
          </a:p>
          <a:p>
            <a:pPr lvl="2"/>
            <a:r>
              <a:rPr lang="en-AU" dirty="0"/>
              <a:t>Single code/system, everything not specified is prohibited (e.g. display is prohibited if not specifically fixed)</a:t>
            </a:r>
          </a:p>
          <a:p>
            <a:pPr lvl="1"/>
            <a:r>
              <a:rPr lang="en-AU" dirty="0"/>
              <a:t>Pattern</a:t>
            </a:r>
          </a:p>
          <a:p>
            <a:pPr lvl="2"/>
            <a:r>
              <a:rPr lang="en-AU" dirty="0"/>
              <a:t>Single code/system, everything not specified is allowed (e.g. display is allowed to be any value if it is not specifically fixed)</a:t>
            </a:r>
          </a:p>
          <a:p>
            <a:pPr lvl="1"/>
            <a:r>
              <a:rPr lang="en-AU" dirty="0" err="1"/>
              <a:t>ValueSet</a:t>
            </a:r>
            <a:endParaRPr lang="en-AU" dirty="0"/>
          </a:p>
          <a:p>
            <a:pPr lvl="2"/>
            <a:r>
              <a:rPr lang="en-AU" dirty="0"/>
              <a:t>Bind to a </a:t>
            </a:r>
            <a:r>
              <a:rPr lang="en-AU" dirty="0" err="1"/>
              <a:t>ValueSet</a:t>
            </a:r>
            <a:r>
              <a:rPr lang="en-AU" dirty="0"/>
              <a:t> resource (a list of codes that can be validated)</a:t>
            </a:r>
          </a:p>
          <a:p>
            <a:pPr lvl="1"/>
            <a:r>
              <a:rPr lang="en-AU" dirty="0"/>
              <a:t>Binding Strength</a:t>
            </a:r>
          </a:p>
          <a:p>
            <a:pPr lvl="2"/>
            <a:r>
              <a:rPr lang="en-AU" dirty="0"/>
              <a:t>Options: required, extensible, preferred, or example</a:t>
            </a:r>
            <a:endParaRPr lang="en-US" dirty="0"/>
          </a:p>
        </p:txBody>
      </p:sp>
    </p:spTree>
    <p:extLst>
      <p:ext uri="{BB962C8B-B14F-4D97-AF65-F5344CB8AC3E}">
        <p14:creationId xmlns:p14="http://schemas.microsoft.com/office/powerpoint/2010/main" val="39402451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3C82CA3-A5C3-490B-A954-B084888EC7B9}"/>
              </a:ext>
            </a:extLst>
          </p:cNvPr>
          <p:cNvPicPr>
            <a:picLocks noChangeAspect="1"/>
          </p:cNvPicPr>
          <p:nvPr/>
        </p:nvPicPr>
        <p:blipFill>
          <a:blip r:embed="rId2"/>
          <a:stretch>
            <a:fillRect/>
          </a:stretch>
        </p:blipFill>
        <p:spPr>
          <a:xfrm>
            <a:off x="5886548" y="2783011"/>
            <a:ext cx="3409524" cy="1314286"/>
          </a:xfrm>
          <a:prstGeom prst="rect">
            <a:avLst/>
          </a:prstGeom>
        </p:spPr>
      </p:pic>
      <p:pic>
        <p:nvPicPr>
          <p:cNvPr id="1026" name="Picture 2">
            <a:extLst>
              <a:ext uri="{FF2B5EF4-FFF2-40B4-BE49-F238E27FC236}">
                <a16:creationId xmlns:a16="http://schemas.microsoft.com/office/drawing/2014/main" id="{F1E07863-1437-4A2B-9314-F318247CDD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0323" y="1825625"/>
            <a:ext cx="4600575" cy="18954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31BA890-EB9D-4C2D-899C-B8AC4958E0B8}"/>
              </a:ext>
            </a:extLst>
          </p:cNvPr>
          <p:cNvSpPr>
            <a:spLocks noGrp="1"/>
          </p:cNvSpPr>
          <p:nvPr>
            <p:ph type="title"/>
          </p:nvPr>
        </p:nvSpPr>
        <p:spPr/>
        <p:txBody>
          <a:bodyPr/>
          <a:lstStyle/>
          <a:p>
            <a:r>
              <a:rPr lang="en-AU" dirty="0"/>
              <a:t>Terminology - Fixed</a:t>
            </a:r>
            <a:endParaRPr lang="en-US" dirty="0"/>
          </a:p>
        </p:txBody>
      </p:sp>
      <p:sp>
        <p:nvSpPr>
          <p:cNvPr id="6" name="Speech Bubble: Rectangle with Corners Rounded 5">
            <a:extLst>
              <a:ext uri="{FF2B5EF4-FFF2-40B4-BE49-F238E27FC236}">
                <a16:creationId xmlns:a16="http://schemas.microsoft.com/office/drawing/2014/main" id="{19897D2C-7664-489C-BE0F-46857811BBC5}"/>
              </a:ext>
            </a:extLst>
          </p:cNvPr>
          <p:cNvSpPr/>
          <p:nvPr/>
        </p:nvSpPr>
        <p:spPr>
          <a:xfrm>
            <a:off x="5448359" y="1667896"/>
            <a:ext cx="1778865" cy="1044491"/>
          </a:xfrm>
          <a:prstGeom prst="wedgeRoundRectCallout">
            <a:avLst>
              <a:gd name="adj1" fmla="val -102375"/>
              <a:gd name="adj2" fmla="val 115703"/>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Base Questionnaire coded element but no terminology specified</a:t>
            </a:r>
            <a:endParaRPr lang="en-US" sz="1100" dirty="0"/>
          </a:p>
        </p:txBody>
      </p:sp>
      <p:sp>
        <p:nvSpPr>
          <p:cNvPr id="7" name="Speech Bubble: Rectangle with Corners Rounded 6">
            <a:extLst>
              <a:ext uri="{FF2B5EF4-FFF2-40B4-BE49-F238E27FC236}">
                <a16:creationId xmlns:a16="http://schemas.microsoft.com/office/drawing/2014/main" id="{BAC061CE-3557-4502-8875-C1E497EBA570}"/>
              </a:ext>
            </a:extLst>
          </p:cNvPr>
          <p:cNvSpPr/>
          <p:nvPr/>
        </p:nvSpPr>
        <p:spPr>
          <a:xfrm>
            <a:off x="9087853" y="2091741"/>
            <a:ext cx="1778865" cy="1044491"/>
          </a:xfrm>
          <a:prstGeom prst="wedgeRoundRectCallout">
            <a:avLst>
              <a:gd name="adj1" fmla="val -112112"/>
              <a:gd name="adj2" fmla="val 98125"/>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StructureDefinition for a profile on Questionnaire – constrains terminology to be a fixed value of “Group”.</a:t>
            </a:r>
            <a:endParaRPr lang="en-US" sz="1100" dirty="0"/>
          </a:p>
        </p:txBody>
      </p:sp>
      <p:pic>
        <p:nvPicPr>
          <p:cNvPr id="9" name="Picture 8">
            <a:extLst>
              <a:ext uri="{FF2B5EF4-FFF2-40B4-BE49-F238E27FC236}">
                <a16:creationId xmlns:a16="http://schemas.microsoft.com/office/drawing/2014/main" id="{012F4C6B-3EC0-417B-A832-E583B041E28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86966" y="4238544"/>
            <a:ext cx="6110666" cy="1835851"/>
          </a:xfrm>
          <a:prstGeom prst="rect">
            <a:avLst/>
          </a:prstGeom>
        </p:spPr>
      </p:pic>
      <p:sp>
        <p:nvSpPr>
          <p:cNvPr id="8" name="Speech Bubble: Rectangle with Corners Rounded 7">
            <a:extLst>
              <a:ext uri="{FF2B5EF4-FFF2-40B4-BE49-F238E27FC236}">
                <a16:creationId xmlns:a16="http://schemas.microsoft.com/office/drawing/2014/main" id="{846536DF-DBCE-4530-9E79-B0741BC40221}"/>
              </a:ext>
            </a:extLst>
          </p:cNvPr>
          <p:cNvSpPr/>
          <p:nvPr/>
        </p:nvSpPr>
        <p:spPr>
          <a:xfrm>
            <a:off x="7487783" y="4885698"/>
            <a:ext cx="1992211" cy="1044491"/>
          </a:xfrm>
          <a:prstGeom prst="wedgeRoundRectCallout">
            <a:avLst>
              <a:gd name="adj1" fmla="val -152700"/>
              <a:gd name="adj2" fmla="val 50512"/>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Resulting profile in an IG showing constrained terminology on subjectType.</a:t>
            </a:r>
            <a:endParaRPr lang="en-US" sz="1100" dirty="0"/>
          </a:p>
        </p:txBody>
      </p:sp>
    </p:spTree>
    <p:extLst>
      <p:ext uri="{BB962C8B-B14F-4D97-AF65-F5344CB8AC3E}">
        <p14:creationId xmlns:p14="http://schemas.microsoft.com/office/powerpoint/2010/main" val="19538921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9F4A8-63E1-4BB0-9EE7-11778FF518C2}"/>
              </a:ext>
            </a:extLst>
          </p:cNvPr>
          <p:cNvSpPr>
            <a:spLocks noGrp="1"/>
          </p:cNvSpPr>
          <p:nvPr>
            <p:ph type="title"/>
          </p:nvPr>
        </p:nvSpPr>
        <p:spPr/>
        <p:txBody>
          <a:bodyPr/>
          <a:lstStyle/>
          <a:p>
            <a:r>
              <a:rPr lang="en-AU" dirty="0" err="1"/>
              <a:t>ValueSet</a:t>
            </a:r>
            <a:r>
              <a:rPr lang="en-AU" dirty="0"/>
              <a:t> binding strength</a:t>
            </a:r>
            <a:endParaRPr lang="en-US" dirty="0"/>
          </a:p>
        </p:txBody>
      </p:sp>
      <p:sp>
        <p:nvSpPr>
          <p:cNvPr id="3" name="Content Placeholder 2">
            <a:extLst>
              <a:ext uri="{FF2B5EF4-FFF2-40B4-BE49-F238E27FC236}">
                <a16:creationId xmlns:a16="http://schemas.microsoft.com/office/drawing/2014/main" id="{A2C5FCFC-386A-4D63-A141-C91BCB0BD873}"/>
              </a:ext>
            </a:extLst>
          </p:cNvPr>
          <p:cNvSpPr>
            <a:spLocks noGrp="1"/>
          </p:cNvSpPr>
          <p:nvPr>
            <p:ph idx="1"/>
          </p:nvPr>
        </p:nvSpPr>
        <p:spPr/>
        <p:txBody>
          <a:bodyPr>
            <a:normAutofit/>
          </a:bodyPr>
          <a:lstStyle/>
          <a:p>
            <a:pPr lvl="1"/>
            <a:r>
              <a:rPr lang="en-AU" dirty="0"/>
              <a:t>Binding Strengths</a:t>
            </a:r>
          </a:p>
          <a:p>
            <a:pPr lvl="2"/>
            <a:r>
              <a:rPr lang="en-AU" dirty="0"/>
              <a:t>Required – must use a value from specified value set – can’t use any other values</a:t>
            </a:r>
          </a:p>
          <a:p>
            <a:pPr lvl="2"/>
            <a:r>
              <a:rPr lang="en-AU" dirty="0"/>
              <a:t>Extensible – if a code for the required concept exists in the value set it must be used – otherwise can use another value</a:t>
            </a:r>
          </a:p>
          <a:p>
            <a:pPr lvl="2"/>
            <a:r>
              <a:rPr lang="en-AU" dirty="0"/>
              <a:t>Preferred – recommended (but not required) value set</a:t>
            </a:r>
          </a:p>
          <a:p>
            <a:pPr lvl="2"/>
            <a:r>
              <a:rPr lang="en-AU" dirty="0"/>
              <a:t>Example – example value set – not expected to use these values</a:t>
            </a:r>
            <a:endParaRPr lang="en-US" dirty="0"/>
          </a:p>
        </p:txBody>
      </p:sp>
    </p:spTree>
    <p:extLst>
      <p:ext uri="{BB962C8B-B14F-4D97-AF65-F5344CB8AC3E}">
        <p14:creationId xmlns:p14="http://schemas.microsoft.com/office/powerpoint/2010/main" val="33775755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1E07863-1437-4A2B-9314-F318247CDD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407368" y="2151651"/>
            <a:ext cx="6967693" cy="156434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31BA890-EB9D-4C2D-899C-B8AC4958E0B8}"/>
              </a:ext>
            </a:extLst>
          </p:cNvPr>
          <p:cNvSpPr>
            <a:spLocks noGrp="1"/>
          </p:cNvSpPr>
          <p:nvPr>
            <p:ph type="title"/>
          </p:nvPr>
        </p:nvSpPr>
        <p:spPr/>
        <p:txBody>
          <a:bodyPr/>
          <a:lstStyle/>
          <a:p>
            <a:r>
              <a:rPr lang="en-AU" dirty="0"/>
              <a:t>Terminology – Value Sets</a:t>
            </a:r>
            <a:endParaRPr lang="en-US" dirty="0"/>
          </a:p>
        </p:txBody>
      </p:sp>
      <p:sp>
        <p:nvSpPr>
          <p:cNvPr id="6" name="Speech Bubble: Rectangle with Corners Rounded 5">
            <a:extLst>
              <a:ext uri="{FF2B5EF4-FFF2-40B4-BE49-F238E27FC236}">
                <a16:creationId xmlns:a16="http://schemas.microsoft.com/office/drawing/2014/main" id="{19897D2C-7664-489C-BE0F-46857811BBC5}"/>
              </a:ext>
            </a:extLst>
          </p:cNvPr>
          <p:cNvSpPr/>
          <p:nvPr/>
        </p:nvSpPr>
        <p:spPr>
          <a:xfrm>
            <a:off x="3891214" y="1728747"/>
            <a:ext cx="1778865" cy="822325"/>
          </a:xfrm>
          <a:prstGeom prst="wedgeRoundRectCallout">
            <a:avLst>
              <a:gd name="adj1" fmla="val -73817"/>
              <a:gd name="adj2" fmla="val 160177"/>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Base Questionnaire coded element but no terminology specified</a:t>
            </a:r>
            <a:endParaRPr lang="en-US" sz="1100" dirty="0"/>
          </a:p>
        </p:txBody>
      </p:sp>
      <p:pic>
        <p:nvPicPr>
          <p:cNvPr id="9" name="Picture 8">
            <a:extLst>
              <a:ext uri="{FF2B5EF4-FFF2-40B4-BE49-F238E27FC236}">
                <a16:creationId xmlns:a16="http://schemas.microsoft.com/office/drawing/2014/main" id="{012F4C6B-3EC0-417B-A832-E583B041E28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37393" y="3928779"/>
            <a:ext cx="6541841" cy="2474241"/>
          </a:xfrm>
          <a:prstGeom prst="rect">
            <a:avLst/>
          </a:prstGeom>
        </p:spPr>
      </p:pic>
      <p:sp>
        <p:nvSpPr>
          <p:cNvPr id="8" name="Speech Bubble: Rectangle with Corners Rounded 7">
            <a:extLst>
              <a:ext uri="{FF2B5EF4-FFF2-40B4-BE49-F238E27FC236}">
                <a16:creationId xmlns:a16="http://schemas.microsoft.com/office/drawing/2014/main" id="{846536DF-DBCE-4530-9E79-B0741BC40221}"/>
              </a:ext>
            </a:extLst>
          </p:cNvPr>
          <p:cNvSpPr/>
          <p:nvPr/>
        </p:nvSpPr>
        <p:spPr>
          <a:xfrm>
            <a:off x="7487783" y="4885699"/>
            <a:ext cx="1992211" cy="919566"/>
          </a:xfrm>
          <a:prstGeom prst="wedgeRoundRectCallout">
            <a:avLst>
              <a:gd name="adj1" fmla="val -152700"/>
              <a:gd name="adj2" fmla="val 77520"/>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Resulting profile in an IG showing constrained terminology on code slice.</a:t>
            </a:r>
            <a:endParaRPr lang="en-US" sz="1100" dirty="0"/>
          </a:p>
        </p:txBody>
      </p:sp>
      <p:pic>
        <p:nvPicPr>
          <p:cNvPr id="11" name="Picture 10">
            <a:extLst>
              <a:ext uri="{FF2B5EF4-FFF2-40B4-BE49-F238E27FC236}">
                <a16:creationId xmlns:a16="http://schemas.microsoft.com/office/drawing/2014/main" id="{A3C82CA3-A5C3-490B-A954-B084888EC7B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122884" y="2128168"/>
            <a:ext cx="5805764" cy="2110376"/>
          </a:xfrm>
          <a:prstGeom prst="rect">
            <a:avLst/>
          </a:prstGeom>
        </p:spPr>
      </p:pic>
      <p:sp>
        <p:nvSpPr>
          <p:cNvPr id="7" name="Speech Bubble: Rectangle with Corners Rounded 6">
            <a:extLst>
              <a:ext uri="{FF2B5EF4-FFF2-40B4-BE49-F238E27FC236}">
                <a16:creationId xmlns:a16="http://schemas.microsoft.com/office/drawing/2014/main" id="{BAC061CE-3557-4502-8875-C1E497EBA570}"/>
              </a:ext>
            </a:extLst>
          </p:cNvPr>
          <p:cNvSpPr/>
          <p:nvPr/>
        </p:nvSpPr>
        <p:spPr>
          <a:xfrm>
            <a:off x="9479994" y="1942555"/>
            <a:ext cx="2304638" cy="1193678"/>
          </a:xfrm>
          <a:prstGeom prst="wedgeRoundRectCallout">
            <a:avLst>
              <a:gd name="adj1" fmla="val -78151"/>
              <a:gd name="adj2" fmla="val 68808"/>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StructureDefinition for a profile on Questionnaire – constrains terminology to a specific value set. Strength of binding is “required” (SHALL use a value from this value set).</a:t>
            </a:r>
            <a:endParaRPr lang="en-US" sz="1100" dirty="0"/>
          </a:p>
        </p:txBody>
      </p:sp>
    </p:spTree>
    <p:extLst>
      <p:ext uri="{BB962C8B-B14F-4D97-AF65-F5344CB8AC3E}">
        <p14:creationId xmlns:p14="http://schemas.microsoft.com/office/powerpoint/2010/main" val="22754896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E413F-6A36-430D-BAC5-DB08907E0F69}"/>
              </a:ext>
            </a:extLst>
          </p:cNvPr>
          <p:cNvSpPr>
            <a:spLocks noGrp="1"/>
          </p:cNvSpPr>
          <p:nvPr>
            <p:ph type="title"/>
          </p:nvPr>
        </p:nvSpPr>
        <p:spPr/>
        <p:txBody>
          <a:bodyPr/>
          <a:lstStyle/>
          <a:p>
            <a:r>
              <a:rPr lang="en-AU" dirty="0"/>
              <a:t>Slicing</a:t>
            </a:r>
            <a:endParaRPr lang="en-US" dirty="0"/>
          </a:p>
        </p:txBody>
      </p:sp>
      <p:sp>
        <p:nvSpPr>
          <p:cNvPr id="3" name="Content Placeholder 2">
            <a:extLst>
              <a:ext uri="{FF2B5EF4-FFF2-40B4-BE49-F238E27FC236}">
                <a16:creationId xmlns:a16="http://schemas.microsoft.com/office/drawing/2014/main" id="{CFE11251-F610-48F8-AFCA-4C9EBDA0DFD1}"/>
              </a:ext>
            </a:extLst>
          </p:cNvPr>
          <p:cNvSpPr>
            <a:spLocks noGrp="1"/>
          </p:cNvSpPr>
          <p:nvPr>
            <p:ph idx="1"/>
          </p:nvPr>
        </p:nvSpPr>
        <p:spPr/>
        <p:txBody>
          <a:bodyPr/>
          <a:lstStyle/>
          <a:p>
            <a:r>
              <a:rPr lang="en-US" sz="2800" dirty="0"/>
              <a:t>Take an element that may occur more than once (e.g. in a list), and then split the list into a series of sub-lists, each with different restrictions</a:t>
            </a:r>
          </a:p>
          <a:p>
            <a:r>
              <a:rPr lang="en-US" sz="2800" dirty="0"/>
              <a:t>Classic example is a blood pressure observation where there are two components – systolic and diastolic</a:t>
            </a:r>
          </a:p>
          <a:p>
            <a:r>
              <a:rPr lang="en-US" sz="2800" dirty="0"/>
              <a:t>Each component is a “slice”</a:t>
            </a:r>
          </a:p>
          <a:p>
            <a:r>
              <a:rPr lang="en-US" sz="2800" dirty="0"/>
              <a:t>Each slice has a different, fixed LOINC code to differentiate it from any other component – “systolic” and “diastolic”</a:t>
            </a:r>
          </a:p>
          <a:p>
            <a:r>
              <a:rPr lang="en-US" sz="2800" dirty="0"/>
              <a:t>A discriminator identifies the slice</a:t>
            </a:r>
          </a:p>
        </p:txBody>
      </p:sp>
    </p:spTree>
    <p:extLst>
      <p:ext uri="{BB962C8B-B14F-4D97-AF65-F5344CB8AC3E}">
        <p14:creationId xmlns:p14="http://schemas.microsoft.com/office/powerpoint/2010/main" val="384374344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E413F-6A36-430D-BAC5-DB08907E0F69}"/>
              </a:ext>
            </a:extLst>
          </p:cNvPr>
          <p:cNvSpPr>
            <a:spLocks noGrp="1"/>
          </p:cNvSpPr>
          <p:nvPr>
            <p:ph type="title"/>
          </p:nvPr>
        </p:nvSpPr>
        <p:spPr/>
        <p:txBody>
          <a:bodyPr/>
          <a:lstStyle/>
          <a:p>
            <a:r>
              <a:rPr lang="en-AU" dirty="0"/>
              <a:t>Slicing - Discriminator</a:t>
            </a:r>
            <a:endParaRPr lang="en-US" dirty="0"/>
          </a:p>
        </p:txBody>
      </p:sp>
      <p:sp>
        <p:nvSpPr>
          <p:cNvPr id="3" name="Content Placeholder 2">
            <a:extLst>
              <a:ext uri="{FF2B5EF4-FFF2-40B4-BE49-F238E27FC236}">
                <a16:creationId xmlns:a16="http://schemas.microsoft.com/office/drawing/2014/main" id="{CFE11251-F610-48F8-AFCA-4C9EBDA0DFD1}"/>
              </a:ext>
            </a:extLst>
          </p:cNvPr>
          <p:cNvSpPr>
            <a:spLocks noGrp="1"/>
          </p:cNvSpPr>
          <p:nvPr>
            <p:ph idx="1"/>
          </p:nvPr>
        </p:nvSpPr>
        <p:spPr/>
        <p:txBody>
          <a:bodyPr/>
          <a:lstStyle/>
          <a:p>
            <a:r>
              <a:rPr lang="en-US" sz="2400" dirty="0"/>
              <a:t>A discriminator identifies the slice – this is what the system checks to distinguish between multiple slices</a:t>
            </a:r>
          </a:p>
          <a:p>
            <a:r>
              <a:rPr lang="en-US" sz="2400" dirty="0"/>
              <a:t>Discriminator types:</a:t>
            </a:r>
          </a:p>
          <a:p>
            <a:pPr lvl="1"/>
            <a:r>
              <a:rPr lang="en-US" sz="2000" dirty="0"/>
              <a:t>Value</a:t>
            </a:r>
          </a:p>
          <a:p>
            <a:pPr lvl="1"/>
            <a:r>
              <a:rPr lang="en-US" sz="2000" dirty="0"/>
              <a:t>Exists</a:t>
            </a:r>
          </a:p>
          <a:p>
            <a:pPr lvl="1"/>
            <a:r>
              <a:rPr lang="en-US" sz="2000" dirty="0"/>
              <a:t>Pattern</a:t>
            </a:r>
          </a:p>
          <a:p>
            <a:pPr lvl="1"/>
            <a:r>
              <a:rPr lang="en-US" sz="2000" dirty="0"/>
              <a:t>Type</a:t>
            </a:r>
          </a:p>
          <a:p>
            <a:pPr lvl="1"/>
            <a:r>
              <a:rPr lang="en-US" sz="2000" dirty="0"/>
              <a:t>Profile</a:t>
            </a:r>
          </a:p>
          <a:p>
            <a:r>
              <a:rPr lang="en-US" sz="2400" dirty="0"/>
              <a:t>Blood pressure example would be “Value” – the system would check the value of the element for “systolic” or “diastolic”</a:t>
            </a:r>
          </a:p>
        </p:txBody>
      </p:sp>
    </p:spTree>
    <p:extLst>
      <p:ext uri="{BB962C8B-B14F-4D97-AF65-F5344CB8AC3E}">
        <p14:creationId xmlns:p14="http://schemas.microsoft.com/office/powerpoint/2010/main" val="36502899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3C82CA3-A5C3-490B-A954-B084888EC7B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067238" y="1564105"/>
            <a:ext cx="4525852" cy="5039993"/>
          </a:xfrm>
          <a:prstGeom prst="rect">
            <a:avLst/>
          </a:prstGeom>
        </p:spPr>
      </p:pic>
      <p:pic>
        <p:nvPicPr>
          <p:cNvPr id="1026" name="Picture 2">
            <a:extLst>
              <a:ext uri="{FF2B5EF4-FFF2-40B4-BE49-F238E27FC236}">
                <a16:creationId xmlns:a16="http://schemas.microsoft.com/office/drawing/2014/main" id="{F1E07863-1437-4A2B-9314-F318247CDD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598910" y="1909010"/>
            <a:ext cx="5220535" cy="117208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31BA890-EB9D-4C2D-899C-B8AC4958E0B8}"/>
              </a:ext>
            </a:extLst>
          </p:cNvPr>
          <p:cNvSpPr>
            <a:spLocks noGrp="1"/>
          </p:cNvSpPr>
          <p:nvPr>
            <p:ph type="title"/>
          </p:nvPr>
        </p:nvSpPr>
        <p:spPr/>
        <p:txBody>
          <a:bodyPr/>
          <a:lstStyle/>
          <a:p>
            <a:r>
              <a:rPr lang="en-AU" dirty="0"/>
              <a:t>Slicing</a:t>
            </a:r>
            <a:endParaRPr lang="en-US" dirty="0"/>
          </a:p>
        </p:txBody>
      </p:sp>
      <p:sp>
        <p:nvSpPr>
          <p:cNvPr id="6" name="Speech Bubble: Rectangle with Corners Rounded 5">
            <a:extLst>
              <a:ext uri="{FF2B5EF4-FFF2-40B4-BE49-F238E27FC236}">
                <a16:creationId xmlns:a16="http://schemas.microsoft.com/office/drawing/2014/main" id="{19897D2C-7664-489C-BE0F-46857811BBC5}"/>
              </a:ext>
            </a:extLst>
          </p:cNvPr>
          <p:cNvSpPr/>
          <p:nvPr/>
        </p:nvSpPr>
        <p:spPr>
          <a:xfrm>
            <a:off x="4997116" y="1219200"/>
            <a:ext cx="1844842" cy="689810"/>
          </a:xfrm>
          <a:prstGeom prst="wedgeRoundRectCallout">
            <a:avLst>
              <a:gd name="adj1" fmla="val -179473"/>
              <a:gd name="adj2" fmla="val 19532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Base </a:t>
            </a:r>
            <a:r>
              <a:rPr lang="en-AU" sz="1100" dirty="0" err="1"/>
              <a:t>Questionnaire.code</a:t>
            </a:r>
            <a:r>
              <a:rPr lang="en-AU" sz="1100" dirty="0"/>
              <a:t> element – multiple allowed</a:t>
            </a:r>
            <a:endParaRPr lang="en-US" sz="1100" dirty="0"/>
          </a:p>
        </p:txBody>
      </p:sp>
      <p:sp>
        <p:nvSpPr>
          <p:cNvPr id="7" name="Speech Bubble: Rectangle with Corners Rounded 6">
            <a:extLst>
              <a:ext uri="{FF2B5EF4-FFF2-40B4-BE49-F238E27FC236}">
                <a16:creationId xmlns:a16="http://schemas.microsoft.com/office/drawing/2014/main" id="{BAC061CE-3557-4502-8875-C1E497EBA570}"/>
              </a:ext>
            </a:extLst>
          </p:cNvPr>
          <p:cNvSpPr/>
          <p:nvPr/>
        </p:nvSpPr>
        <p:spPr>
          <a:xfrm>
            <a:off x="9822586" y="2495053"/>
            <a:ext cx="1778865" cy="1044491"/>
          </a:xfrm>
          <a:prstGeom prst="wedgeRoundRectCallout">
            <a:avLst>
              <a:gd name="adj1" fmla="val -103813"/>
              <a:gd name="adj2" fmla="val -1627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StructureDefinition for a profile on Questionnaire – setting up slicing on </a:t>
            </a:r>
            <a:r>
              <a:rPr lang="en-AU" sz="1100" dirty="0" err="1"/>
              <a:t>Questionnaire.code</a:t>
            </a:r>
            <a:endParaRPr lang="en-US" sz="1100" dirty="0"/>
          </a:p>
        </p:txBody>
      </p:sp>
      <p:pic>
        <p:nvPicPr>
          <p:cNvPr id="9" name="Picture 8">
            <a:extLst>
              <a:ext uri="{FF2B5EF4-FFF2-40B4-BE49-F238E27FC236}">
                <a16:creationId xmlns:a16="http://schemas.microsoft.com/office/drawing/2014/main" id="{012F4C6B-3EC0-417B-A832-E583B041E28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55956" y="4277402"/>
            <a:ext cx="5220535" cy="2157056"/>
          </a:xfrm>
          <a:prstGeom prst="rect">
            <a:avLst/>
          </a:prstGeom>
        </p:spPr>
      </p:pic>
      <p:sp>
        <p:nvSpPr>
          <p:cNvPr id="8" name="Speech Bubble: Rectangle with Corners Rounded 7">
            <a:extLst>
              <a:ext uri="{FF2B5EF4-FFF2-40B4-BE49-F238E27FC236}">
                <a16:creationId xmlns:a16="http://schemas.microsoft.com/office/drawing/2014/main" id="{846536DF-DBCE-4530-9E79-B0741BC40221}"/>
              </a:ext>
            </a:extLst>
          </p:cNvPr>
          <p:cNvSpPr/>
          <p:nvPr/>
        </p:nvSpPr>
        <p:spPr>
          <a:xfrm>
            <a:off x="3004905" y="3172460"/>
            <a:ext cx="1992211" cy="1044491"/>
          </a:xfrm>
          <a:prstGeom prst="wedgeRoundRectCallout">
            <a:avLst>
              <a:gd name="adj1" fmla="val -70878"/>
              <a:gd name="adj2" fmla="val 15862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sz="1100" dirty="0"/>
              <a:t>Resulting profile in an IG showing slices and discriminators set up on </a:t>
            </a:r>
            <a:r>
              <a:rPr lang="en-AU" sz="1100" dirty="0" err="1"/>
              <a:t>Questionnaire.code</a:t>
            </a:r>
            <a:endParaRPr lang="en-US" sz="1100" dirty="0"/>
          </a:p>
        </p:txBody>
      </p:sp>
    </p:spTree>
    <p:extLst>
      <p:ext uri="{BB962C8B-B14F-4D97-AF65-F5344CB8AC3E}">
        <p14:creationId xmlns:p14="http://schemas.microsoft.com/office/powerpoint/2010/main" val="20668465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E48C8-68AD-4F0E-996D-EC17A0FFF088}"/>
              </a:ext>
            </a:extLst>
          </p:cNvPr>
          <p:cNvSpPr>
            <a:spLocks noGrp="1"/>
          </p:cNvSpPr>
          <p:nvPr>
            <p:ph type="title"/>
          </p:nvPr>
        </p:nvSpPr>
        <p:spPr/>
        <p:txBody>
          <a:bodyPr/>
          <a:lstStyle/>
          <a:p>
            <a:r>
              <a:rPr lang="en-AU" dirty="0"/>
              <a:t>Must Support</a:t>
            </a:r>
            <a:endParaRPr lang="en-US" dirty="0"/>
          </a:p>
        </p:txBody>
      </p:sp>
      <p:sp>
        <p:nvSpPr>
          <p:cNvPr id="3" name="Content Placeholder 2">
            <a:extLst>
              <a:ext uri="{FF2B5EF4-FFF2-40B4-BE49-F238E27FC236}">
                <a16:creationId xmlns:a16="http://schemas.microsoft.com/office/drawing/2014/main" id="{F0A506AA-D8B7-40D1-8CFA-88B2A3B0732F}"/>
              </a:ext>
            </a:extLst>
          </p:cNvPr>
          <p:cNvSpPr>
            <a:spLocks noGrp="1"/>
          </p:cNvSpPr>
          <p:nvPr>
            <p:ph idx="1"/>
          </p:nvPr>
        </p:nvSpPr>
        <p:spPr/>
        <p:txBody>
          <a:bodyPr/>
          <a:lstStyle/>
          <a:p>
            <a:r>
              <a:rPr lang="en-US" dirty="0"/>
              <a:t>Implementers SHALL provide "support" for the element in some meaningful way</a:t>
            </a:r>
          </a:p>
          <a:p>
            <a:r>
              <a:rPr lang="en-US" dirty="0"/>
              <a:t>Often used for items that we want to require, but for which data sometimes does not exist (e.g. allergies)</a:t>
            </a:r>
          </a:p>
          <a:p>
            <a:endParaRPr lang="en-US" dirty="0"/>
          </a:p>
        </p:txBody>
      </p:sp>
    </p:spTree>
    <p:extLst>
      <p:ext uri="{BB962C8B-B14F-4D97-AF65-F5344CB8AC3E}">
        <p14:creationId xmlns:p14="http://schemas.microsoft.com/office/powerpoint/2010/main" val="4105804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9CE52-A08B-4AB2-BE49-31CB9B8E7485}"/>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5D67D6B-2102-4ECD-9C4D-9D62A68B0C5B}"/>
              </a:ext>
            </a:extLst>
          </p:cNvPr>
          <p:cNvSpPr>
            <a:spLocks noGrp="1"/>
          </p:cNvSpPr>
          <p:nvPr>
            <p:ph idx="1"/>
          </p:nvPr>
        </p:nvSpPr>
        <p:spPr/>
        <p:txBody>
          <a:bodyPr/>
          <a:lstStyle/>
          <a:p>
            <a:pPr marL="0" indent="0">
              <a:buNone/>
            </a:pPr>
            <a:r>
              <a:rPr lang="en-US" dirty="0"/>
              <a:t>Thursday:</a:t>
            </a:r>
          </a:p>
          <a:p>
            <a:r>
              <a:rPr lang="en-US" dirty="0"/>
              <a:t>Working the HL7 process</a:t>
            </a:r>
          </a:p>
          <a:p>
            <a:r>
              <a:rPr lang="en-US" dirty="0"/>
              <a:t>Community Building</a:t>
            </a:r>
          </a:p>
          <a:p>
            <a:r>
              <a:rPr lang="en-US" dirty="0"/>
              <a:t>Source Control</a:t>
            </a:r>
          </a:p>
          <a:p>
            <a:r>
              <a:rPr lang="en-US" dirty="0"/>
              <a:t>Vocabulary Overview</a:t>
            </a:r>
          </a:p>
          <a:p>
            <a:r>
              <a:rPr lang="en-US" dirty="0"/>
              <a:t>FHIR IG Structure and Organization</a:t>
            </a:r>
          </a:p>
          <a:p>
            <a:r>
              <a:rPr lang="en-US" dirty="0"/>
              <a:t>Quality</a:t>
            </a:r>
          </a:p>
          <a:p>
            <a:r>
              <a:rPr lang="en-US" dirty="0"/>
              <a:t>Open discussion</a:t>
            </a:r>
          </a:p>
          <a:p>
            <a:endParaRPr lang="en-US" dirty="0"/>
          </a:p>
        </p:txBody>
      </p:sp>
    </p:spTree>
    <p:extLst>
      <p:ext uri="{BB962C8B-B14F-4D97-AF65-F5344CB8AC3E}">
        <p14:creationId xmlns:p14="http://schemas.microsoft.com/office/powerpoint/2010/main" val="35742999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DD43E-899B-4AD9-9485-B929C2B9E588}"/>
              </a:ext>
            </a:extLst>
          </p:cNvPr>
          <p:cNvSpPr>
            <a:spLocks noGrp="1"/>
          </p:cNvSpPr>
          <p:nvPr>
            <p:ph type="title"/>
          </p:nvPr>
        </p:nvSpPr>
        <p:spPr/>
        <p:txBody>
          <a:bodyPr/>
          <a:lstStyle/>
          <a:p>
            <a:r>
              <a:rPr lang="en-AU" dirty="0"/>
              <a:t>StructureDefinition Resource</a:t>
            </a:r>
            <a:endParaRPr lang="en-US" dirty="0"/>
          </a:p>
        </p:txBody>
      </p:sp>
      <p:sp>
        <p:nvSpPr>
          <p:cNvPr id="3" name="Content Placeholder 2">
            <a:extLst>
              <a:ext uri="{FF2B5EF4-FFF2-40B4-BE49-F238E27FC236}">
                <a16:creationId xmlns:a16="http://schemas.microsoft.com/office/drawing/2014/main" id="{C06637F1-043D-4558-A744-E16845AD017E}"/>
              </a:ext>
            </a:extLst>
          </p:cNvPr>
          <p:cNvSpPr>
            <a:spLocks noGrp="1"/>
          </p:cNvSpPr>
          <p:nvPr>
            <p:ph idx="1"/>
          </p:nvPr>
        </p:nvSpPr>
        <p:spPr/>
        <p:txBody>
          <a:bodyPr/>
          <a:lstStyle/>
          <a:p>
            <a:r>
              <a:rPr lang="en-AU" dirty="0"/>
              <a:t>StructureDefinition Resource the definition of a FHIR structure</a:t>
            </a:r>
          </a:p>
          <a:p>
            <a:r>
              <a:rPr lang="en-AU" dirty="0"/>
              <a:t>Used to define base FHIR resources, data types, extensions, etc.</a:t>
            </a:r>
          </a:p>
          <a:p>
            <a:r>
              <a:rPr lang="en-AU" dirty="0"/>
              <a:t>Describes a structure – a set of data element definitions, and their associated rules of usage</a:t>
            </a:r>
          </a:p>
          <a:p>
            <a:endParaRPr lang="en-US" dirty="0"/>
          </a:p>
        </p:txBody>
      </p:sp>
    </p:spTree>
    <p:extLst>
      <p:ext uri="{BB962C8B-B14F-4D97-AF65-F5344CB8AC3E}">
        <p14:creationId xmlns:p14="http://schemas.microsoft.com/office/powerpoint/2010/main" val="23079917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BC0AC-FE17-4A75-84CB-D276C13445CE}"/>
              </a:ext>
            </a:extLst>
          </p:cNvPr>
          <p:cNvSpPr>
            <a:spLocks noGrp="1"/>
          </p:cNvSpPr>
          <p:nvPr>
            <p:ph type="title"/>
          </p:nvPr>
        </p:nvSpPr>
        <p:spPr/>
        <p:txBody>
          <a:bodyPr/>
          <a:lstStyle/>
          <a:p>
            <a:r>
              <a:rPr lang="en-AU" dirty="0"/>
              <a:t>StructureDefinition UML Diagram</a:t>
            </a:r>
            <a:endParaRPr lang="en-US" dirty="0"/>
          </a:p>
        </p:txBody>
      </p:sp>
      <p:pic>
        <p:nvPicPr>
          <p:cNvPr id="4" name="Picture 3">
            <a:extLst>
              <a:ext uri="{FF2B5EF4-FFF2-40B4-BE49-F238E27FC236}">
                <a16:creationId xmlns:a16="http://schemas.microsoft.com/office/drawing/2014/main" id="{46378DF7-67B8-403B-A8AB-97B0716510AE}"/>
              </a:ext>
            </a:extLst>
          </p:cNvPr>
          <p:cNvPicPr>
            <a:picLocks noChangeAspect="1"/>
          </p:cNvPicPr>
          <p:nvPr/>
        </p:nvPicPr>
        <p:blipFill>
          <a:blip r:embed="rId2"/>
          <a:stretch>
            <a:fillRect/>
          </a:stretch>
        </p:blipFill>
        <p:spPr>
          <a:xfrm>
            <a:off x="2093642" y="1774825"/>
            <a:ext cx="7732914" cy="5083175"/>
          </a:xfrm>
          <a:prstGeom prst="rect">
            <a:avLst/>
          </a:prstGeom>
        </p:spPr>
      </p:pic>
    </p:spTree>
    <p:extLst>
      <p:ext uri="{BB962C8B-B14F-4D97-AF65-F5344CB8AC3E}">
        <p14:creationId xmlns:p14="http://schemas.microsoft.com/office/powerpoint/2010/main" val="327191388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F4BF0-DBC9-4927-96B4-F1F0A6A58E86}"/>
              </a:ext>
            </a:extLst>
          </p:cNvPr>
          <p:cNvSpPr>
            <a:spLocks noGrp="1"/>
          </p:cNvSpPr>
          <p:nvPr>
            <p:ph type="title"/>
          </p:nvPr>
        </p:nvSpPr>
        <p:spPr/>
        <p:txBody>
          <a:bodyPr/>
          <a:lstStyle/>
          <a:p>
            <a:r>
              <a:rPr lang="en-AU" dirty="0"/>
              <a:t>Important StructureDefinition Fields</a:t>
            </a:r>
            <a:endParaRPr lang="en-US" dirty="0"/>
          </a:p>
        </p:txBody>
      </p:sp>
      <p:sp>
        <p:nvSpPr>
          <p:cNvPr id="3" name="Content Placeholder 2">
            <a:extLst>
              <a:ext uri="{FF2B5EF4-FFF2-40B4-BE49-F238E27FC236}">
                <a16:creationId xmlns:a16="http://schemas.microsoft.com/office/drawing/2014/main" id="{685BB528-88ED-4D78-97F7-388BAF769D42}"/>
              </a:ext>
            </a:extLst>
          </p:cNvPr>
          <p:cNvSpPr>
            <a:spLocks noGrp="1"/>
          </p:cNvSpPr>
          <p:nvPr>
            <p:ph idx="1"/>
          </p:nvPr>
        </p:nvSpPr>
        <p:spPr/>
        <p:txBody>
          <a:bodyPr>
            <a:normAutofit lnSpcReduction="10000"/>
          </a:bodyPr>
          <a:lstStyle/>
          <a:p>
            <a:pPr marL="342900" indent="-342900"/>
            <a:r>
              <a:rPr lang="en-US" sz="1800" b="1" dirty="0"/>
              <a:t>url</a:t>
            </a:r>
            <a:r>
              <a:rPr lang="en-US" sz="1800" b="0" dirty="0"/>
              <a:t>: </a:t>
            </a:r>
            <a:r>
              <a:rPr lang="en-US" sz="1800" dirty="0"/>
              <a:t>Canonical identifier for this structure definition, represented as a URI (globally unique)</a:t>
            </a:r>
            <a:endParaRPr lang="en-US" sz="1800" b="0" dirty="0"/>
          </a:p>
          <a:p>
            <a:pPr marL="342900" indent="-342900"/>
            <a:r>
              <a:rPr lang="en-US" sz="1800" b="1" dirty="0"/>
              <a:t>name</a:t>
            </a:r>
            <a:r>
              <a:rPr lang="en-US" sz="1800" b="0" dirty="0"/>
              <a:t>: Name for the structure definition. Should start with a capital and should not contain spaces or special characters (can contain underscores but not dashes). E.g.: “</a:t>
            </a:r>
            <a:r>
              <a:rPr lang="en-US" sz="1800" b="0" dirty="0" err="1"/>
              <a:t>Test_Profile</a:t>
            </a:r>
            <a:r>
              <a:rPr lang="en-US" sz="1800" b="0" dirty="0"/>
              <a:t>”</a:t>
            </a:r>
          </a:p>
          <a:p>
            <a:pPr marL="342900" indent="-342900"/>
            <a:r>
              <a:rPr lang="en-US" sz="1800" b="1" dirty="0"/>
              <a:t>title</a:t>
            </a:r>
            <a:r>
              <a:rPr lang="en-US" sz="1800" b="0" dirty="0"/>
              <a:t>: </a:t>
            </a:r>
            <a:r>
              <a:rPr lang="en-US" sz="1800" dirty="0"/>
              <a:t>A short, descriptive, user-friendly title for the structure definition. E.g.: “Test Profile”</a:t>
            </a:r>
            <a:endParaRPr lang="en-US" sz="1800" b="0" dirty="0"/>
          </a:p>
          <a:p>
            <a:pPr marL="342900" indent="-342900"/>
            <a:r>
              <a:rPr lang="en-US" sz="1800" b="1" dirty="0"/>
              <a:t>description</a:t>
            </a:r>
            <a:r>
              <a:rPr lang="en-US" sz="1800" b="0" dirty="0"/>
              <a:t>: </a:t>
            </a:r>
            <a:r>
              <a:rPr lang="en-US" sz="1800" dirty="0"/>
              <a:t>A free text natural language description of the structure definition from a consumer's perspective.</a:t>
            </a:r>
            <a:endParaRPr lang="en-US" sz="1800" b="0" dirty="0"/>
          </a:p>
          <a:p>
            <a:pPr marL="342900" indent="-342900"/>
            <a:r>
              <a:rPr lang="en-US" sz="1800" b="1" dirty="0" err="1"/>
              <a:t>fhirVersion</a:t>
            </a:r>
            <a:r>
              <a:rPr lang="en-US" sz="1800" b="0" dirty="0"/>
              <a:t>: The version of the FHIR specification on which this StructureDefinition is based. (e.g. 4.0.0)</a:t>
            </a:r>
            <a:endParaRPr lang="en-US" sz="1800" b="0" dirty="0">
              <a:highlight>
                <a:srgbClr val="FFFF00"/>
              </a:highlight>
            </a:endParaRPr>
          </a:p>
          <a:p>
            <a:pPr marL="342900" indent="-342900"/>
            <a:r>
              <a:rPr lang="en-US" sz="1800" b="1" dirty="0"/>
              <a:t>type</a:t>
            </a:r>
            <a:r>
              <a:rPr lang="en-US" sz="1800" b="0" dirty="0"/>
              <a:t>: The resource or datatype constrained by this </a:t>
            </a:r>
            <a:r>
              <a:rPr lang="en-US" sz="1800" b="0" dirty="0" err="1"/>
              <a:t>StructureDefiniton</a:t>
            </a:r>
            <a:r>
              <a:rPr lang="en-US" sz="1800" b="0" dirty="0"/>
              <a:t> (e.g. “Observation” or “Questionnaire” or “Condition”)</a:t>
            </a:r>
          </a:p>
          <a:p>
            <a:pPr marL="342900" indent="-342900"/>
            <a:r>
              <a:rPr lang="en-US" sz="1800" b="1" dirty="0" err="1"/>
              <a:t>baseDefinition</a:t>
            </a:r>
            <a:r>
              <a:rPr lang="en-US" sz="1800" b="0" dirty="0"/>
              <a:t>: the base structure from which this one is derived (e.g. </a:t>
            </a:r>
            <a:r>
              <a:rPr lang="en-US" sz="1800" dirty="0">
                <a:hlinkClick r:id="rId2"/>
              </a:rPr>
              <a:t>http://hl7.org/fhir/StructureDefinition/Condition</a:t>
            </a:r>
            <a:r>
              <a:rPr lang="en-US" sz="1800" dirty="0"/>
              <a:t> or </a:t>
            </a:r>
            <a:r>
              <a:rPr lang="en-US" sz="1800" dirty="0">
                <a:hlinkClick r:id="rId3"/>
              </a:rPr>
              <a:t>http://hl7.org/fhir/us/core/StructureDefinition/us-core-condition</a:t>
            </a:r>
            <a:r>
              <a:rPr lang="en-US" sz="1800" dirty="0"/>
              <a:t> )</a:t>
            </a:r>
            <a:endParaRPr lang="en-US" sz="1800" b="0" dirty="0">
              <a:highlight>
                <a:srgbClr val="FFFF00"/>
              </a:highlight>
            </a:endParaRPr>
          </a:p>
          <a:p>
            <a:pPr marL="342900" indent="-342900"/>
            <a:r>
              <a:rPr lang="en-US" sz="1800" b="1" dirty="0"/>
              <a:t>snapshot</a:t>
            </a:r>
            <a:r>
              <a:rPr lang="en-US" sz="1800" b="0" dirty="0"/>
              <a:t>: Created automatically by tooling. Defines the “roll up” of all constraints from this profile and any base profiles and resources. </a:t>
            </a:r>
          </a:p>
          <a:p>
            <a:pPr marL="342900" indent="-342900"/>
            <a:r>
              <a:rPr lang="en-US" sz="1800" b="1" dirty="0"/>
              <a:t>differential</a:t>
            </a:r>
            <a:r>
              <a:rPr lang="en-US" sz="1800" b="0" dirty="0"/>
              <a:t>: If present, contains one or more </a:t>
            </a:r>
            <a:r>
              <a:rPr lang="en-US" sz="1800" b="0" dirty="0" err="1"/>
              <a:t>ElementDefinition</a:t>
            </a:r>
            <a:r>
              <a:rPr lang="en-US" sz="1800" b="0" dirty="0"/>
              <a:t> types describing differences from the </a:t>
            </a:r>
            <a:r>
              <a:rPr lang="en-US" sz="1800" b="0" dirty="0" err="1"/>
              <a:t>baseDefinition</a:t>
            </a:r>
            <a:endParaRPr lang="en-US" sz="1800" dirty="0"/>
          </a:p>
        </p:txBody>
      </p:sp>
    </p:spTree>
    <p:extLst>
      <p:ext uri="{BB962C8B-B14F-4D97-AF65-F5344CB8AC3E}">
        <p14:creationId xmlns:p14="http://schemas.microsoft.com/office/powerpoint/2010/main" val="32548614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F4BF0-DBC9-4927-96B4-F1F0A6A58E86}"/>
              </a:ext>
            </a:extLst>
          </p:cNvPr>
          <p:cNvSpPr>
            <a:spLocks noGrp="1"/>
          </p:cNvSpPr>
          <p:nvPr>
            <p:ph type="title"/>
          </p:nvPr>
        </p:nvSpPr>
        <p:spPr/>
        <p:txBody>
          <a:bodyPr/>
          <a:lstStyle/>
          <a:p>
            <a:r>
              <a:rPr lang="en-AU" dirty="0" err="1"/>
              <a:t>StructureDefinition.element</a:t>
            </a:r>
            <a:endParaRPr lang="en-US" dirty="0"/>
          </a:p>
        </p:txBody>
      </p:sp>
      <p:sp>
        <p:nvSpPr>
          <p:cNvPr id="3" name="Content Placeholder 2">
            <a:extLst>
              <a:ext uri="{FF2B5EF4-FFF2-40B4-BE49-F238E27FC236}">
                <a16:creationId xmlns:a16="http://schemas.microsoft.com/office/drawing/2014/main" id="{685BB528-88ED-4D78-97F7-388BAF769D42}"/>
              </a:ext>
            </a:extLst>
          </p:cNvPr>
          <p:cNvSpPr>
            <a:spLocks noGrp="1"/>
          </p:cNvSpPr>
          <p:nvPr>
            <p:ph idx="1"/>
          </p:nvPr>
        </p:nvSpPr>
        <p:spPr/>
        <p:txBody>
          <a:bodyPr>
            <a:normAutofit fontScale="85000" lnSpcReduction="20000"/>
          </a:bodyPr>
          <a:lstStyle/>
          <a:p>
            <a:pPr marL="342900" indent="-342900"/>
            <a:r>
              <a:rPr lang="en-AU" dirty="0"/>
              <a:t>The Snapshot and Differential contain the definition of the structure being defined</a:t>
            </a:r>
          </a:p>
          <a:p>
            <a:pPr marL="342900" indent="-342900"/>
            <a:r>
              <a:rPr lang="en-AU" dirty="0"/>
              <a:t>Made up of multiple “element” data elements</a:t>
            </a:r>
          </a:p>
          <a:p>
            <a:pPr marL="342900" indent="-342900"/>
            <a:r>
              <a:rPr lang="en-AU" dirty="0" err="1"/>
              <a:t>ElementDefinition</a:t>
            </a:r>
            <a:r>
              <a:rPr lang="en-AU" dirty="0"/>
              <a:t> data type</a:t>
            </a:r>
          </a:p>
          <a:p>
            <a:r>
              <a:rPr lang="en-US" dirty="0"/>
              <a:t>includes:</a:t>
            </a:r>
          </a:p>
          <a:p>
            <a:pPr lvl="1">
              <a:buFont typeface="Arial" panose="020B0604020202020204" pitchFamily="34" charset="0"/>
              <a:buChar char="•"/>
            </a:pPr>
            <a:r>
              <a:rPr lang="en-US" dirty="0"/>
              <a:t>Path (name), Cardinality, and data type</a:t>
            </a:r>
          </a:p>
          <a:p>
            <a:pPr lvl="1">
              <a:buFont typeface="Arial" panose="020B0604020202020204" pitchFamily="34" charset="0"/>
              <a:buChar char="•"/>
            </a:pPr>
            <a:r>
              <a:rPr lang="en-US" dirty="0"/>
              <a:t>Definitions, usage notes, and requirements</a:t>
            </a:r>
          </a:p>
          <a:p>
            <a:pPr lvl="1">
              <a:buFont typeface="Arial" panose="020B0604020202020204" pitchFamily="34" charset="0"/>
              <a:buChar char="•"/>
            </a:pPr>
            <a:r>
              <a:rPr lang="en-US" dirty="0"/>
              <a:t>Default or fixed values</a:t>
            </a:r>
          </a:p>
          <a:p>
            <a:pPr lvl="1">
              <a:buFont typeface="Arial" panose="020B0604020202020204" pitchFamily="34" charset="0"/>
              <a:buChar char="•"/>
            </a:pPr>
            <a:r>
              <a:rPr lang="en-US" dirty="0"/>
              <a:t>Constraints, Length limits, and other usage rules</a:t>
            </a:r>
          </a:p>
          <a:p>
            <a:pPr lvl="1">
              <a:buFont typeface="Arial" panose="020B0604020202020204" pitchFamily="34" charset="0"/>
              <a:buChar char="•"/>
            </a:pPr>
            <a:r>
              <a:rPr lang="en-US" dirty="0"/>
              <a:t>Terminology Binding</a:t>
            </a:r>
          </a:p>
          <a:p>
            <a:pPr lvl="1">
              <a:buFont typeface="Arial" panose="020B0604020202020204" pitchFamily="34" charset="0"/>
              <a:buChar char="•"/>
            </a:pPr>
            <a:r>
              <a:rPr lang="en-US" dirty="0"/>
              <a:t>Mappings to other specifications</a:t>
            </a:r>
          </a:p>
          <a:p>
            <a:pPr lvl="1">
              <a:buFont typeface="Arial" panose="020B0604020202020204" pitchFamily="34" charset="0"/>
              <a:buChar char="•"/>
            </a:pPr>
            <a:r>
              <a:rPr lang="en-US" dirty="0"/>
              <a:t>Structural Usage Information such as Slicing</a:t>
            </a:r>
          </a:p>
          <a:p>
            <a:pPr marL="342900" indent="-342900"/>
            <a:endParaRPr lang="en-US" dirty="0"/>
          </a:p>
        </p:txBody>
      </p:sp>
    </p:spTree>
    <p:extLst>
      <p:ext uri="{BB962C8B-B14F-4D97-AF65-F5344CB8AC3E}">
        <p14:creationId xmlns:p14="http://schemas.microsoft.com/office/powerpoint/2010/main" val="242269327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8E89B-EFC4-462B-B082-8EA4E6687879}"/>
              </a:ext>
            </a:extLst>
          </p:cNvPr>
          <p:cNvSpPr>
            <a:spLocks noGrp="1"/>
          </p:cNvSpPr>
          <p:nvPr>
            <p:ph type="title"/>
          </p:nvPr>
        </p:nvSpPr>
        <p:spPr/>
        <p:txBody>
          <a:bodyPr/>
          <a:lstStyle/>
          <a:p>
            <a:r>
              <a:rPr lang="en-AU" dirty="0" err="1"/>
              <a:t>StructureDefinition.element</a:t>
            </a:r>
            <a:endParaRPr lang="en-US" dirty="0"/>
          </a:p>
        </p:txBody>
      </p:sp>
      <p:sp>
        <p:nvSpPr>
          <p:cNvPr id="3" name="Content Placeholder 2">
            <a:extLst>
              <a:ext uri="{FF2B5EF4-FFF2-40B4-BE49-F238E27FC236}">
                <a16:creationId xmlns:a16="http://schemas.microsoft.com/office/drawing/2014/main" id="{2A339913-0DEB-45B4-BB2E-DC2F7F96B8E9}"/>
              </a:ext>
            </a:extLst>
          </p:cNvPr>
          <p:cNvSpPr>
            <a:spLocks noGrp="1"/>
          </p:cNvSpPr>
          <p:nvPr>
            <p:ph idx="1"/>
          </p:nvPr>
        </p:nvSpPr>
        <p:spPr/>
        <p:txBody>
          <a:bodyPr/>
          <a:lstStyle/>
          <a:p>
            <a:pPr marL="0" indent="0">
              <a:buNone/>
            </a:pPr>
            <a:r>
              <a:rPr lang="en-US" sz="2400" dirty="0" err="1"/>
              <a:t>StructureDefinition.element</a:t>
            </a:r>
            <a:r>
              <a:rPr lang="en-US" sz="2400" dirty="0"/>
              <a:t> (type=</a:t>
            </a:r>
            <a:r>
              <a:rPr lang="en-US" sz="2400" dirty="0" err="1"/>
              <a:t>ElementDefinition</a:t>
            </a:r>
            <a:r>
              <a:rPr lang="en-US" sz="2400" dirty="0"/>
              <a:t>) – important fields:</a:t>
            </a:r>
          </a:p>
          <a:p>
            <a:pPr>
              <a:buFont typeface="Arial" panose="020B0604020202020204" pitchFamily="34" charset="0"/>
              <a:buChar char="•"/>
            </a:pPr>
            <a:r>
              <a:rPr lang="en-US" sz="1800" b="1" dirty="0"/>
              <a:t>path</a:t>
            </a:r>
            <a:r>
              <a:rPr lang="en-US" sz="1800" dirty="0"/>
              <a:t>: path of the element in the hierarchy (e.g. </a:t>
            </a:r>
            <a:r>
              <a:rPr lang="en-US" sz="1800" dirty="0" err="1"/>
              <a:t>Communication.topic</a:t>
            </a:r>
            <a:r>
              <a:rPr lang="en-US" sz="1800" dirty="0"/>
              <a:t>)</a:t>
            </a:r>
          </a:p>
          <a:p>
            <a:pPr>
              <a:buFont typeface="Arial" panose="020B0604020202020204" pitchFamily="34" charset="0"/>
              <a:buChar char="•"/>
            </a:pPr>
            <a:r>
              <a:rPr lang="en-US" sz="1800" b="1" dirty="0" err="1"/>
              <a:t>sliceName</a:t>
            </a:r>
            <a:r>
              <a:rPr lang="en-US" sz="1800" dirty="0"/>
              <a:t>: name for this particular slice (in a set of slices)</a:t>
            </a:r>
          </a:p>
          <a:p>
            <a:pPr>
              <a:buFont typeface="Arial" panose="020B0604020202020204" pitchFamily="34" charset="0"/>
              <a:buChar char="•"/>
            </a:pPr>
            <a:r>
              <a:rPr lang="en-US" sz="1800" b="1" dirty="0"/>
              <a:t>slicing</a:t>
            </a:r>
            <a:r>
              <a:rPr lang="en-US" sz="1800" dirty="0"/>
              <a:t>: declares that this element will be sliced and contains the slicing information</a:t>
            </a:r>
          </a:p>
          <a:p>
            <a:pPr>
              <a:buFont typeface="Arial" panose="020B0604020202020204" pitchFamily="34" charset="0"/>
              <a:buChar char="•"/>
            </a:pPr>
            <a:r>
              <a:rPr lang="en-US" sz="1800" b="1" dirty="0"/>
              <a:t>short</a:t>
            </a:r>
            <a:r>
              <a:rPr lang="en-US" sz="1800" dirty="0"/>
              <a:t>: a short description of the element</a:t>
            </a:r>
          </a:p>
          <a:p>
            <a:pPr>
              <a:buFont typeface="Arial" panose="020B0604020202020204" pitchFamily="34" charset="0"/>
              <a:buChar char="•"/>
            </a:pPr>
            <a:r>
              <a:rPr lang="en-US" sz="1800" b="1" dirty="0"/>
              <a:t>definition</a:t>
            </a:r>
            <a:r>
              <a:rPr lang="en-US" sz="1800" dirty="0"/>
              <a:t>: the full description of the element</a:t>
            </a:r>
          </a:p>
          <a:p>
            <a:pPr>
              <a:buFont typeface="Arial" panose="020B0604020202020204" pitchFamily="34" charset="0"/>
              <a:buChar char="•"/>
            </a:pPr>
            <a:r>
              <a:rPr lang="en-US" sz="1800" b="1" dirty="0"/>
              <a:t>min</a:t>
            </a:r>
            <a:r>
              <a:rPr lang="en-US" sz="1800" dirty="0"/>
              <a:t>: the minimum cardinality of the element</a:t>
            </a:r>
          </a:p>
          <a:p>
            <a:pPr>
              <a:buFont typeface="Arial" panose="020B0604020202020204" pitchFamily="34" charset="0"/>
              <a:buChar char="•"/>
            </a:pPr>
            <a:r>
              <a:rPr lang="en-US" sz="1800" b="1" dirty="0"/>
              <a:t>max</a:t>
            </a:r>
            <a:r>
              <a:rPr lang="en-US" sz="1800" dirty="0"/>
              <a:t>: the maximum cardinality of the element</a:t>
            </a:r>
          </a:p>
          <a:p>
            <a:pPr>
              <a:buFont typeface="Arial" panose="020B0604020202020204" pitchFamily="34" charset="0"/>
              <a:buChar char="•"/>
            </a:pPr>
            <a:r>
              <a:rPr lang="en-US" sz="1800" b="1" dirty="0"/>
              <a:t>type</a:t>
            </a:r>
            <a:r>
              <a:rPr lang="en-US" sz="1800" dirty="0"/>
              <a:t>: the datatype, resource, or profile of the element</a:t>
            </a:r>
          </a:p>
          <a:p>
            <a:pPr>
              <a:buFont typeface="Arial" panose="020B0604020202020204" pitchFamily="34" charset="0"/>
              <a:buChar char="•"/>
            </a:pPr>
            <a:r>
              <a:rPr lang="en-US" sz="1800" b="1" dirty="0"/>
              <a:t>fixed</a:t>
            </a:r>
            <a:r>
              <a:rPr lang="en-US" sz="1800" dirty="0"/>
              <a:t>: value must be exactly this</a:t>
            </a:r>
          </a:p>
          <a:p>
            <a:pPr>
              <a:buFont typeface="Arial" panose="020B0604020202020204" pitchFamily="34" charset="0"/>
              <a:buChar char="•"/>
            </a:pPr>
            <a:r>
              <a:rPr lang="en-US" sz="1800" b="1" dirty="0"/>
              <a:t>pattern</a:t>
            </a:r>
            <a:r>
              <a:rPr lang="en-US" sz="1800" dirty="0"/>
              <a:t>: value of the element must have at least these property values</a:t>
            </a:r>
          </a:p>
          <a:p>
            <a:pPr>
              <a:buFont typeface="Arial" panose="020B0604020202020204" pitchFamily="34" charset="0"/>
              <a:buChar char="•"/>
            </a:pPr>
            <a:r>
              <a:rPr lang="en-US" sz="1800" b="1" dirty="0" err="1"/>
              <a:t>mustSupport</a:t>
            </a:r>
            <a:r>
              <a:rPr lang="en-US" sz="1800" dirty="0"/>
              <a:t>: if the element must be supported</a:t>
            </a:r>
          </a:p>
          <a:p>
            <a:pPr>
              <a:buFont typeface="Arial" panose="020B0604020202020204" pitchFamily="34" charset="0"/>
              <a:buChar char="•"/>
            </a:pPr>
            <a:r>
              <a:rPr lang="en-US" sz="1800" b="1" dirty="0"/>
              <a:t>binding</a:t>
            </a:r>
            <a:r>
              <a:rPr lang="en-US" sz="1800" dirty="0"/>
              <a:t>: value set binding, if this element is coded</a:t>
            </a:r>
          </a:p>
          <a:p>
            <a:endParaRPr lang="en-US" dirty="0"/>
          </a:p>
        </p:txBody>
      </p:sp>
      <p:sp>
        <p:nvSpPr>
          <p:cNvPr id="4" name="Slide Number Placeholder 3">
            <a:extLst>
              <a:ext uri="{FF2B5EF4-FFF2-40B4-BE49-F238E27FC236}">
                <a16:creationId xmlns:a16="http://schemas.microsoft.com/office/drawing/2014/main" id="{AE8CB148-F0D1-4EBB-9261-0A60F95D44DA}"/>
              </a:ext>
            </a:extLst>
          </p:cNvPr>
          <p:cNvSpPr>
            <a:spLocks noGrp="1"/>
          </p:cNvSpPr>
          <p:nvPr>
            <p:ph type="sldNum" sz="quarter" idx="11"/>
          </p:nvPr>
        </p:nvSpPr>
        <p:spPr bwMode="auto">
          <a:xfrm>
            <a:off x="5791200" y="6629400"/>
            <a:ext cx="711200" cy="2286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54</a:t>
            </a:fld>
            <a:endParaRPr lang="en-US" dirty="0"/>
          </a:p>
        </p:txBody>
      </p:sp>
    </p:spTree>
    <p:extLst>
      <p:ext uri="{BB962C8B-B14F-4D97-AF65-F5344CB8AC3E}">
        <p14:creationId xmlns:p14="http://schemas.microsoft.com/office/powerpoint/2010/main" val="3502996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C1417-2E3C-4363-8C63-8A4F8E91C175}"/>
              </a:ext>
            </a:extLst>
          </p:cNvPr>
          <p:cNvSpPr>
            <a:spLocks noGrp="1"/>
          </p:cNvSpPr>
          <p:nvPr>
            <p:ph type="title"/>
          </p:nvPr>
        </p:nvSpPr>
        <p:spPr/>
        <p:txBody>
          <a:bodyPr/>
          <a:lstStyle/>
          <a:p>
            <a:r>
              <a:rPr lang="en-AU" dirty="0"/>
              <a:t>US Core Patient</a:t>
            </a:r>
            <a:endParaRPr lang="en-US" dirty="0"/>
          </a:p>
        </p:txBody>
      </p:sp>
      <p:sp>
        <p:nvSpPr>
          <p:cNvPr id="3" name="Content Placeholder 2">
            <a:extLst>
              <a:ext uri="{FF2B5EF4-FFF2-40B4-BE49-F238E27FC236}">
                <a16:creationId xmlns:a16="http://schemas.microsoft.com/office/drawing/2014/main" id="{24A5D262-C580-4CD9-A7F3-BC188FA8E7EC}"/>
              </a:ext>
            </a:extLst>
          </p:cNvPr>
          <p:cNvSpPr>
            <a:spLocks noGrp="1"/>
          </p:cNvSpPr>
          <p:nvPr>
            <p:ph idx="1"/>
          </p:nvPr>
        </p:nvSpPr>
        <p:spPr/>
        <p:txBody>
          <a:bodyPr/>
          <a:lstStyle/>
          <a:p>
            <a:r>
              <a:rPr lang="en-AU" dirty="0"/>
              <a:t>Live walkthrough of US Core Patient: </a:t>
            </a:r>
            <a:r>
              <a:rPr lang="en-US" dirty="0">
                <a:hlinkClick r:id="rId2"/>
              </a:rPr>
              <a:t>https://www.hl7.org/fhir/us/core/StructureDefinition-us-core-patient.html</a:t>
            </a:r>
            <a:endParaRPr lang="en-US" dirty="0"/>
          </a:p>
        </p:txBody>
      </p:sp>
      <p:sp>
        <p:nvSpPr>
          <p:cNvPr id="4" name="Slide Number Placeholder 3">
            <a:extLst>
              <a:ext uri="{FF2B5EF4-FFF2-40B4-BE49-F238E27FC236}">
                <a16:creationId xmlns:a16="http://schemas.microsoft.com/office/drawing/2014/main" id="{182C936F-7356-40C7-A404-54F329754172}"/>
              </a:ext>
            </a:extLst>
          </p:cNvPr>
          <p:cNvSpPr>
            <a:spLocks noGrp="1"/>
          </p:cNvSpPr>
          <p:nvPr>
            <p:ph type="sldNum" sz="quarter" idx="11"/>
          </p:nvPr>
        </p:nvSpPr>
        <p:spPr bwMode="auto">
          <a:xfrm>
            <a:off x="5791200" y="6629400"/>
            <a:ext cx="711200" cy="2286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55</a:t>
            </a:fld>
            <a:endParaRPr lang="en-US" dirty="0"/>
          </a:p>
        </p:txBody>
      </p:sp>
    </p:spTree>
    <p:extLst>
      <p:ext uri="{BB962C8B-B14F-4D97-AF65-F5344CB8AC3E}">
        <p14:creationId xmlns:p14="http://schemas.microsoft.com/office/powerpoint/2010/main" val="22217291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Extensions</a:t>
            </a:r>
          </a:p>
        </p:txBody>
      </p:sp>
      <p:sp>
        <p:nvSpPr>
          <p:cNvPr id="6" name="Content Placeholder 5">
            <a:extLst>
              <a:ext uri="{FF2B5EF4-FFF2-40B4-BE49-F238E27FC236}">
                <a16:creationId xmlns:a16="http://schemas.microsoft.com/office/drawing/2014/main" id="{67E05367-4AE1-9248-BD05-2CB0DBDF099F}"/>
              </a:ext>
            </a:extLst>
          </p:cNvPr>
          <p:cNvSpPr>
            <a:spLocks noGrp="1"/>
          </p:cNvSpPr>
          <p:nvPr>
            <p:ph idx="1"/>
          </p:nvPr>
        </p:nvSpPr>
        <p:spPr>
          <a:xfrm>
            <a:off x="578795" y="1783186"/>
            <a:ext cx="10515600" cy="4351338"/>
          </a:xfrm>
        </p:spPr>
        <p:txBody>
          <a:bodyPr>
            <a:normAutofit/>
          </a:bodyPr>
          <a:lstStyle/>
          <a:p>
            <a:r>
              <a:rPr lang="en-US" sz="3200" b="0" dirty="0">
                <a:effectLst/>
              </a:rPr>
              <a:t>FHIR Principle of 80/20 </a:t>
            </a:r>
          </a:p>
          <a:p>
            <a:pPr lvl="1"/>
            <a:endParaRPr lang="en-US" sz="2800" b="0" dirty="0">
              <a:effectLst/>
            </a:endParaRPr>
          </a:p>
          <a:p>
            <a:pPr lvl="1"/>
            <a:r>
              <a:rPr lang="en-US" sz="2800" b="0" dirty="0">
                <a:effectLst/>
              </a:rPr>
              <a:t>Base specification includes resources and data elements for most common requirements across use cases</a:t>
            </a:r>
          </a:p>
          <a:p>
            <a:pPr lvl="1"/>
            <a:endParaRPr lang="en-US" sz="2800" dirty="0"/>
          </a:p>
          <a:p>
            <a:pPr lvl="1"/>
            <a:r>
              <a:rPr lang="en-US" sz="2800" dirty="0"/>
              <a:t>Any specific requirements unique to an use case have to be addressed using extensions </a:t>
            </a:r>
          </a:p>
          <a:p>
            <a:pPr lvl="1"/>
            <a:endParaRPr lang="en-US" sz="2800" b="0" dirty="0">
              <a:effectLst/>
            </a:endParaRPr>
          </a:p>
          <a:p>
            <a:pPr marL="457200" lvl="1" indent="0" fontAlgn="base">
              <a:buNone/>
            </a:pPr>
            <a:endParaRPr lang="en-US" sz="2800" dirty="0"/>
          </a:p>
        </p:txBody>
      </p:sp>
    </p:spTree>
    <p:extLst>
      <p:ext uri="{BB962C8B-B14F-4D97-AF65-F5344CB8AC3E}">
        <p14:creationId xmlns:p14="http://schemas.microsoft.com/office/powerpoint/2010/main" val="24578925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Extension Structure</a:t>
            </a:r>
          </a:p>
        </p:txBody>
      </p:sp>
      <p:pic>
        <p:nvPicPr>
          <p:cNvPr id="5" name="Picture 4">
            <a:extLst>
              <a:ext uri="{FF2B5EF4-FFF2-40B4-BE49-F238E27FC236}">
                <a16:creationId xmlns:a16="http://schemas.microsoft.com/office/drawing/2014/main" id="{CCCD5555-22EB-B949-957B-7EA65909215D}"/>
              </a:ext>
            </a:extLst>
          </p:cNvPr>
          <p:cNvPicPr>
            <a:picLocks noChangeAspect="1"/>
          </p:cNvPicPr>
          <p:nvPr/>
        </p:nvPicPr>
        <p:blipFill>
          <a:blip r:embed="rId2"/>
          <a:stretch>
            <a:fillRect/>
          </a:stretch>
        </p:blipFill>
        <p:spPr>
          <a:xfrm>
            <a:off x="339998" y="1408324"/>
            <a:ext cx="11512003" cy="4580372"/>
          </a:xfrm>
          <a:prstGeom prst="rect">
            <a:avLst/>
          </a:prstGeom>
        </p:spPr>
      </p:pic>
    </p:spTree>
    <p:extLst>
      <p:ext uri="{BB962C8B-B14F-4D97-AF65-F5344CB8AC3E}">
        <p14:creationId xmlns:p14="http://schemas.microsoft.com/office/powerpoint/2010/main" val="286427986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Simple Extension Example</a:t>
            </a:r>
          </a:p>
        </p:txBody>
      </p:sp>
      <p:sp>
        <p:nvSpPr>
          <p:cNvPr id="4" name="Content Placeholder 5">
            <a:extLst>
              <a:ext uri="{FF2B5EF4-FFF2-40B4-BE49-F238E27FC236}">
                <a16:creationId xmlns:a16="http://schemas.microsoft.com/office/drawing/2014/main" id="{B5C5C9C3-F255-604B-B61D-ECC375C770DA}"/>
              </a:ext>
            </a:extLst>
          </p:cNvPr>
          <p:cNvSpPr>
            <a:spLocks noGrp="1"/>
          </p:cNvSpPr>
          <p:nvPr>
            <p:ph idx="1"/>
          </p:nvPr>
        </p:nvSpPr>
        <p:spPr>
          <a:xfrm>
            <a:off x="228600" y="1530267"/>
            <a:ext cx="10515600" cy="4351338"/>
          </a:xfrm>
        </p:spPr>
        <p:txBody>
          <a:bodyPr>
            <a:normAutofit/>
          </a:bodyPr>
          <a:lstStyle/>
          <a:p>
            <a:r>
              <a:rPr lang="en-US" sz="3200" b="0" dirty="0">
                <a:effectLst/>
              </a:rPr>
              <a:t>Simple Extension</a:t>
            </a:r>
          </a:p>
          <a:p>
            <a:pPr lvl="1"/>
            <a:r>
              <a:rPr lang="en-US" sz="2800" dirty="0"/>
              <a:t>A single URL defining the extension and a single value within the extension</a:t>
            </a:r>
          </a:p>
          <a:p>
            <a:pPr lvl="1"/>
            <a:r>
              <a:rPr lang="en-US" sz="2800" dirty="0">
                <a:hlinkClick r:id="rId2"/>
              </a:rPr>
              <a:t>http://build.fhir.org/ig/HL7/sdc/extension-sdc-questionnaire-optionalDisplay.html</a:t>
            </a:r>
            <a:endParaRPr lang="en-US" sz="2800" dirty="0"/>
          </a:p>
        </p:txBody>
      </p:sp>
      <p:pic>
        <p:nvPicPr>
          <p:cNvPr id="6" name="Picture 5">
            <a:extLst>
              <a:ext uri="{FF2B5EF4-FFF2-40B4-BE49-F238E27FC236}">
                <a16:creationId xmlns:a16="http://schemas.microsoft.com/office/drawing/2014/main" id="{76B89CFD-527F-6C4F-B9CF-F988940B08D3}"/>
              </a:ext>
            </a:extLst>
          </p:cNvPr>
          <p:cNvPicPr>
            <a:picLocks noChangeAspect="1"/>
          </p:cNvPicPr>
          <p:nvPr/>
        </p:nvPicPr>
        <p:blipFill rotWithShape="1">
          <a:blip r:embed="rId3">
            <a:extLst>
              <a:ext uri="{28A0092B-C50C-407E-A947-70E740481C1C}">
                <a14:useLocalDpi xmlns:a14="http://schemas.microsoft.com/office/drawing/2010/main" val="0"/>
              </a:ext>
            </a:extLst>
          </a:blip>
          <a:srcRect b="28403"/>
          <a:stretch/>
        </p:blipFill>
        <p:spPr>
          <a:xfrm>
            <a:off x="420181" y="3930568"/>
            <a:ext cx="10845800" cy="2345945"/>
          </a:xfrm>
          <a:prstGeom prst="rect">
            <a:avLst/>
          </a:prstGeom>
        </p:spPr>
      </p:pic>
    </p:spTree>
    <p:extLst>
      <p:ext uri="{BB962C8B-B14F-4D97-AF65-F5344CB8AC3E}">
        <p14:creationId xmlns:p14="http://schemas.microsoft.com/office/powerpoint/2010/main" val="273746461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Exercise: Creating Extensions</a:t>
            </a:r>
          </a:p>
        </p:txBody>
      </p:sp>
      <p:sp>
        <p:nvSpPr>
          <p:cNvPr id="4" name="Content Placeholder 5">
            <a:extLst>
              <a:ext uri="{FF2B5EF4-FFF2-40B4-BE49-F238E27FC236}">
                <a16:creationId xmlns:a16="http://schemas.microsoft.com/office/drawing/2014/main" id="{B5C5C9C3-F255-604B-B61D-ECC375C770DA}"/>
              </a:ext>
            </a:extLst>
          </p:cNvPr>
          <p:cNvSpPr>
            <a:spLocks noGrp="1"/>
          </p:cNvSpPr>
          <p:nvPr>
            <p:ph idx="1"/>
          </p:nvPr>
        </p:nvSpPr>
        <p:spPr>
          <a:xfrm>
            <a:off x="228600" y="1530267"/>
            <a:ext cx="10515600" cy="4351338"/>
          </a:xfrm>
        </p:spPr>
        <p:txBody>
          <a:bodyPr>
            <a:normAutofit fontScale="92500" lnSpcReduction="10000"/>
          </a:bodyPr>
          <a:lstStyle/>
          <a:p>
            <a:r>
              <a:rPr lang="en-US" sz="3200" b="0" dirty="0">
                <a:effectLst/>
              </a:rPr>
              <a:t>Simple Extension</a:t>
            </a:r>
          </a:p>
          <a:p>
            <a:pPr lvl="1"/>
            <a:r>
              <a:rPr lang="en-US" sz="2700" dirty="0"/>
              <a:t>Open questionnaire-</a:t>
            </a:r>
            <a:r>
              <a:rPr lang="en-US" sz="2700" dirty="0" err="1"/>
              <a:t>sdc</a:t>
            </a:r>
            <a:r>
              <a:rPr lang="en-US" sz="2700" dirty="0"/>
              <a:t>-profile-</a:t>
            </a:r>
            <a:r>
              <a:rPr lang="en-US" sz="2700" dirty="0" err="1"/>
              <a:t>spreadsheet.xml</a:t>
            </a:r>
            <a:r>
              <a:rPr lang="en-US" sz="2700" dirty="0"/>
              <a:t> in Excel</a:t>
            </a:r>
          </a:p>
          <a:p>
            <a:pPr lvl="1"/>
            <a:r>
              <a:rPr lang="en-US" sz="2700" dirty="0" err="1"/>
              <a:t>Goto</a:t>
            </a:r>
            <a:r>
              <a:rPr lang="en-US" sz="2700" dirty="0"/>
              <a:t> Extensions tab</a:t>
            </a:r>
          </a:p>
          <a:p>
            <a:pPr lvl="1"/>
            <a:r>
              <a:rPr lang="en-US" sz="2700" b="0" dirty="0">
                <a:effectLst/>
              </a:rPr>
              <a:t>Lo</a:t>
            </a:r>
            <a:r>
              <a:rPr lang="en-US" sz="2700" dirty="0"/>
              <a:t>ok at the example we reviewed</a:t>
            </a:r>
          </a:p>
          <a:p>
            <a:pPr lvl="2"/>
            <a:r>
              <a:rPr lang="en-US" sz="2500" b="0" dirty="0" err="1">
                <a:effectLst/>
              </a:rPr>
              <a:t>OptionalDisplay</a:t>
            </a:r>
            <a:r>
              <a:rPr lang="en-US" sz="2500" b="0" dirty="0">
                <a:effectLst/>
              </a:rPr>
              <a:t> </a:t>
            </a:r>
          </a:p>
          <a:p>
            <a:pPr lvl="2"/>
            <a:r>
              <a:rPr lang="en-US" sz="2500" dirty="0"/>
              <a:t>Ask Questions</a:t>
            </a:r>
          </a:p>
          <a:p>
            <a:pPr lvl="2"/>
            <a:endParaRPr lang="en-US" sz="2500" b="0" dirty="0">
              <a:effectLst/>
            </a:endParaRPr>
          </a:p>
          <a:p>
            <a:r>
              <a:rPr lang="en-US" sz="3200" dirty="0"/>
              <a:t>Create a new extension </a:t>
            </a:r>
          </a:p>
          <a:p>
            <a:pPr lvl="1"/>
            <a:r>
              <a:rPr lang="en-US" sz="2700" b="0" dirty="0">
                <a:effectLst/>
              </a:rPr>
              <a:t>Add to </a:t>
            </a:r>
            <a:r>
              <a:rPr lang="en-US" sz="2700" b="0" dirty="0" err="1">
                <a:effectLst/>
              </a:rPr>
              <a:t>sdc.xml</a:t>
            </a:r>
            <a:endParaRPr lang="en-US" sz="2700" b="0" dirty="0">
              <a:effectLst/>
            </a:endParaRPr>
          </a:p>
          <a:p>
            <a:pPr lvl="1"/>
            <a:r>
              <a:rPr lang="en-US" sz="2700" dirty="0"/>
              <a:t>Publish IG and review content</a:t>
            </a:r>
            <a:endParaRPr lang="en-US" sz="2700" b="0" dirty="0">
              <a:effectLst/>
            </a:endParaRPr>
          </a:p>
        </p:txBody>
      </p:sp>
    </p:spTree>
    <p:extLst>
      <p:ext uri="{BB962C8B-B14F-4D97-AF65-F5344CB8AC3E}">
        <p14:creationId xmlns:p14="http://schemas.microsoft.com/office/powerpoint/2010/main" val="29460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733D3-9895-4E5A-9886-94166E0C7A97}"/>
              </a:ext>
            </a:extLst>
          </p:cNvPr>
          <p:cNvSpPr>
            <a:spLocks noGrp="1"/>
          </p:cNvSpPr>
          <p:nvPr>
            <p:ph type="title"/>
          </p:nvPr>
        </p:nvSpPr>
        <p:spPr/>
        <p:txBody>
          <a:bodyPr/>
          <a:lstStyle/>
          <a:p>
            <a:r>
              <a:rPr lang="en-US" dirty="0"/>
              <a:t>What is a FHIR Implementation Guide?</a:t>
            </a:r>
          </a:p>
        </p:txBody>
      </p:sp>
      <p:sp>
        <p:nvSpPr>
          <p:cNvPr id="3" name="Content Placeholder 2">
            <a:extLst>
              <a:ext uri="{FF2B5EF4-FFF2-40B4-BE49-F238E27FC236}">
                <a16:creationId xmlns:a16="http://schemas.microsoft.com/office/drawing/2014/main" id="{FFB6392C-C093-4AF4-BB88-6546D520CC80}"/>
              </a:ext>
            </a:extLst>
          </p:cNvPr>
          <p:cNvSpPr>
            <a:spLocks noGrp="1"/>
          </p:cNvSpPr>
          <p:nvPr>
            <p:ph idx="1"/>
          </p:nvPr>
        </p:nvSpPr>
        <p:spPr/>
        <p:txBody>
          <a:bodyPr>
            <a:normAutofit fontScale="92500" lnSpcReduction="10000"/>
          </a:bodyPr>
          <a:lstStyle/>
          <a:p>
            <a:r>
              <a:rPr lang="en-US" dirty="0"/>
              <a:t>“An implementation guide (IG) is a set of rules about how FHIR resources are used (or should be used) to solve a particular problem, with associated documentation to support and clarify the usage.” </a:t>
            </a:r>
          </a:p>
          <a:p>
            <a:pPr lvl="1"/>
            <a:r>
              <a:rPr lang="en-US" dirty="0"/>
              <a:t>A set of constraints on FHIR resources, value sets and supporting information to solve a use case.  It may also include customized operations.</a:t>
            </a:r>
          </a:p>
          <a:p>
            <a:r>
              <a:rPr lang="en-US" dirty="0"/>
              <a:t>Why do we need them?</a:t>
            </a:r>
          </a:p>
          <a:p>
            <a:pPr lvl="1"/>
            <a:r>
              <a:rPr lang="en-US" dirty="0"/>
              <a:t>“The [FHIR] specification focuses on defining capabilities and creating an ecosystem. National standards, vendor consortiums, clinical societies, etc. publish "implementation guides" that define how the capabilities defined by the FHIR specification are used in particular data exchanges, or to solve particular problems.”</a:t>
            </a:r>
          </a:p>
          <a:p>
            <a:endParaRPr lang="en-US" dirty="0"/>
          </a:p>
        </p:txBody>
      </p:sp>
    </p:spTree>
    <p:extLst>
      <p:ext uri="{BB962C8B-B14F-4D97-AF65-F5344CB8AC3E}">
        <p14:creationId xmlns:p14="http://schemas.microsoft.com/office/powerpoint/2010/main" val="11886047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Extensions Cont’d</a:t>
            </a:r>
          </a:p>
        </p:txBody>
      </p:sp>
      <p:sp>
        <p:nvSpPr>
          <p:cNvPr id="4" name="Content Placeholder 5">
            <a:extLst>
              <a:ext uri="{FF2B5EF4-FFF2-40B4-BE49-F238E27FC236}">
                <a16:creationId xmlns:a16="http://schemas.microsoft.com/office/drawing/2014/main" id="{B5C5C9C3-F255-604B-B61D-ECC375C770DA}"/>
              </a:ext>
            </a:extLst>
          </p:cNvPr>
          <p:cNvSpPr>
            <a:spLocks noGrp="1"/>
          </p:cNvSpPr>
          <p:nvPr>
            <p:ph idx="1"/>
          </p:nvPr>
        </p:nvSpPr>
        <p:spPr>
          <a:xfrm>
            <a:off x="228600" y="1530267"/>
            <a:ext cx="10515600" cy="4351338"/>
          </a:xfrm>
        </p:spPr>
        <p:txBody>
          <a:bodyPr>
            <a:normAutofit/>
          </a:bodyPr>
          <a:lstStyle/>
          <a:p>
            <a:r>
              <a:rPr lang="en-US" sz="3200" b="0" dirty="0">
                <a:effectLst/>
              </a:rPr>
              <a:t>Complex Extension</a:t>
            </a:r>
          </a:p>
          <a:p>
            <a:pPr lvl="2"/>
            <a:r>
              <a:rPr lang="en-US" sz="2400" b="0" dirty="0">
                <a:effectLst/>
              </a:rPr>
              <a:t>Single </a:t>
            </a:r>
            <a:r>
              <a:rPr lang="en-US" sz="2400" dirty="0"/>
              <a:t>URL defining the extension and multiple values using nested extension elements</a:t>
            </a:r>
          </a:p>
          <a:p>
            <a:pPr lvl="1"/>
            <a:endParaRPr lang="en-US" sz="2800" b="0" dirty="0">
              <a:effectLst/>
            </a:endParaRPr>
          </a:p>
          <a:p>
            <a:pPr lvl="2"/>
            <a:r>
              <a:rPr lang="en-US" sz="2800" dirty="0">
                <a:hlinkClick r:id="rId2"/>
              </a:rPr>
              <a:t>http://build.fhir.org/ig/HL7/sdc/extension-sdc-questionnaire-launchContext.html</a:t>
            </a:r>
            <a:endParaRPr lang="en-US" sz="2800" dirty="0"/>
          </a:p>
          <a:p>
            <a:pPr lvl="2"/>
            <a:endParaRPr lang="en-US" sz="2800" b="0" dirty="0">
              <a:effectLst/>
            </a:endParaRPr>
          </a:p>
          <a:p>
            <a:pPr lvl="2"/>
            <a:r>
              <a:rPr lang="en-US" sz="2800" dirty="0"/>
              <a:t>Review the complex extension example</a:t>
            </a:r>
            <a:endParaRPr lang="en-US" sz="2600" b="0" dirty="0">
              <a:effectLst/>
            </a:endParaRPr>
          </a:p>
          <a:p>
            <a:pPr lvl="1"/>
            <a:endParaRPr lang="en-US" sz="2800" b="0" dirty="0">
              <a:effectLst/>
            </a:endParaRPr>
          </a:p>
          <a:p>
            <a:pPr marL="0" indent="0">
              <a:buNone/>
            </a:pPr>
            <a:endParaRPr lang="en-US" sz="2800" dirty="0"/>
          </a:p>
          <a:p>
            <a:pPr lvl="1"/>
            <a:endParaRPr lang="en-US" sz="2800" b="0" dirty="0">
              <a:effectLst/>
            </a:endParaRPr>
          </a:p>
          <a:p>
            <a:pPr marL="457200" lvl="1" indent="0" fontAlgn="base">
              <a:buNone/>
            </a:pPr>
            <a:endParaRPr lang="en-US" sz="2800" dirty="0"/>
          </a:p>
        </p:txBody>
      </p:sp>
    </p:spTree>
    <p:extLst>
      <p:ext uri="{BB962C8B-B14F-4D97-AF65-F5344CB8AC3E}">
        <p14:creationId xmlns:p14="http://schemas.microsoft.com/office/powerpoint/2010/main" val="226461832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8933155" cy="1325563"/>
          </a:xfrm>
        </p:spPr>
        <p:txBody>
          <a:bodyPr/>
          <a:lstStyle/>
          <a:p>
            <a:r>
              <a:rPr lang="en-US" dirty="0"/>
              <a:t>Exercise: Adding Extensions in Profiles</a:t>
            </a:r>
          </a:p>
        </p:txBody>
      </p:sp>
      <p:sp>
        <p:nvSpPr>
          <p:cNvPr id="4" name="Content Placeholder 5">
            <a:extLst>
              <a:ext uri="{FF2B5EF4-FFF2-40B4-BE49-F238E27FC236}">
                <a16:creationId xmlns:a16="http://schemas.microsoft.com/office/drawing/2014/main" id="{B5C5C9C3-F255-604B-B61D-ECC375C770DA}"/>
              </a:ext>
            </a:extLst>
          </p:cNvPr>
          <p:cNvSpPr>
            <a:spLocks noGrp="1"/>
          </p:cNvSpPr>
          <p:nvPr>
            <p:ph idx="1"/>
          </p:nvPr>
        </p:nvSpPr>
        <p:spPr>
          <a:xfrm>
            <a:off x="228600" y="1530267"/>
            <a:ext cx="10515600" cy="4351338"/>
          </a:xfrm>
        </p:spPr>
        <p:txBody>
          <a:bodyPr>
            <a:normAutofit/>
          </a:bodyPr>
          <a:lstStyle/>
          <a:p>
            <a:pPr marL="0" indent="0">
              <a:buNone/>
            </a:pPr>
            <a:endParaRPr lang="en-US" sz="2800" dirty="0"/>
          </a:p>
          <a:p>
            <a:pPr lvl="1"/>
            <a:endParaRPr lang="en-US" sz="2800" b="0" dirty="0">
              <a:effectLst/>
            </a:endParaRPr>
          </a:p>
          <a:p>
            <a:pPr marL="457200" lvl="1" indent="0" fontAlgn="base">
              <a:buNone/>
            </a:pPr>
            <a:endParaRPr lang="en-US" sz="2800" dirty="0"/>
          </a:p>
        </p:txBody>
      </p:sp>
      <p:sp>
        <p:nvSpPr>
          <p:cNvPr id="5" name="Content Placeholder 5">
            <a:extLst>
              <a:ext uri="{FF2B5EF4-FFF2-40B4-BE49-F238E27FC236}">
                <a16:creationId xmlns:a16="http://schemas.microsoft.com/office/drawing/2014/main" id="{07DE7D9E-D0D3-6646-9BD9-FB9B82B44835}"/>
              </a:ext>
            </a:extLst>
          </p:cNvPr>
          <p:cNvSpPr txBox="1">
            <a:spLocks/>
          </p:cNvSpPr>
          <p:nvPr/>
        </p:nvSpPr>
        <p:spPr bwMode="auto">
          <a:xfrm>
            <a:off x="381000" y="1682667"/>
            <a:ext cx="10515600" cy="4351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rmAutofit fontScale="92500" lnSpcReduction="10000"/>
          </a:bodyPr>
          <a:lstStyle>
            <a:lvl1pPr marL="342900" indent="-342900" algn="l" rtl="0" eaLnBrk="1" fontAlgn="base" hangingPunct="1">
              <a:spcBef>
                <a:spcPct val="20000"/>
              </a:spcBef>
              <a:spcAft>
                <a:spcPct val="0"/>
              </a:spcAft>
              <a:buClr>
                <a:schemeClr val="accent1"/>
              </a:buClr>
              <a:buSzPct val="75000"/>
              <a:buFont typeface="Wingdings" pitchFamily="2" charset="2"/>
              <a:buChar char="n"/>
              <a:defRPr sz="31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SzPct val="65000"/>
              <a:buFont typeface="Wingdings" pitchFamily="2" charset="2"/>
              <a:buChar char="Ø"/>
              <a:defRPr sz="2600">
                <a:solidFill>
                  <a:schemeClr val="tx1"/>
                </a:solidFill>
                <a:latin typeface="+mn-lt"/>
              </a:defRPr>
            </a:lvl2pPr>
            <a:lvl3pPr marL="1143000" indent="-228600" algn="l" rtl="0" eaLnBrk="1" fontAlgn="base" hangingPunct="1">
              <a:spcBef>
                <a:spcPct val="20000"/>
              </a:spcBef>
              <a:spcAft>
                <a:spcPct val="0"/>
              </a:spcAft>
              <a:buClr>
                <a:schemeClr val="folHlink"/>
              </a:buClr>
              <a:buSzPct val="55000"/>
              <a:buFont typeface="Wingdings" pitchFamily="2" charset="2"/>
              <a:buChar char="n"/>
              <a:defRPr sz="2400">
                <a:solidFill>
                  <a:schemeClr val="tx1"/>
                </a:solidFill>
                <a:latin typeface="+mn-lt"/>
              </a:defRPr>
            </a:lvl3pPr>
            <a:lvl4pPr marL="1600200" indent="-228600" algn="l" rtl="0" eaLnBrk="1" fontAlgn="base" hangingPunct="1">
              <a:spcBef>
                <a:spcPct val="20000"/>
              </a:spcBef>
              <a:spcAft>
                <a:spcPct val="0"/>
              </a:spcAft>
              <a:buClr>
                <a:schemeClr val="folHlink"/>
              </a:buClr>
              <a:buChar char="•"/>
              <a:defRPr sz="2000">
                <a:solidFill>
                  <a:schemeClr val="tx1"/>
                </a:solidFill>
                <a:latin typeface="+mn-lt"/>
              </a:defRPr>
            </a:lvl4pPr>
            <a:lvl5pPr marL="20574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5pPr>
            <a:lvl6pPr marL="25146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6pPr>
            <a:lvl7pPr marL="29718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7pPr>
            <a:lvl8pPr marL="34290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8pPr>
            <a:lvl9pPr marL="38862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9pPr>
          </a:lstStyle>
          <a:p>
            <a:r>
              <a:rPr lang="en-US" sz="3200" kern="0" dirty="0"/>
              <a:t>Open questionnaire-</a:t>
            </a:r>
            <a:r>
              <a:rPr lang="en-US" sz="3200" kern="0" dirty="0" err="1"/>
              <a:t>sdc</a:t>
            </a:r>
            <a:r>
              <a:rPr lang="en-US" sz="3200" kern="0" dirty="0"/>
              <a:t>-profile-</a:t>
            </a:r>
            <a:r>
              <a:rPr lang="en-US" sz="3200" kern="0" dirty="0" err="1"/>
              <a:t>spreadsheet.xml</a:t>
            </a:r>
            <a:r>
              <a:rPr lang="en-US" sz="3200" kern="0" dirty="0"/>
              <a:t> in Excel</a:t>
            </a:r>
          </a:p>
          <a:p>
            <a:endParaRPr lang="en-US" sz="3200" kern="0" dirty="0"/>
          </a:p>
          <a:p>
            <a:r>
              <a:rPr lang="en-US" sz="3200" kern="0" dirty="0" err="1"/>
              <a:t>Goto</a:t>
            </a:r>
            <a:r>
              <a:rPr lang="en-US" sz="3200" kern="0" dirty="0"/>
              <a:t> </a:t>
            </a:r>
            <a:r>
              <a:rPr lang="en-US" sz="3200" kern="0" dirty="0" err="1"/>
              <a:t>sdc</a:t>
            </a:r>
            <a:r>
              <a:rPr lang="en-US" sz="3200" kern="0" dirty="0"/>
              <a:t>-questionnaire-render tab</a:t>
            </a:r>
          </a:p>
          <a:p>
            <a:endParaRPr lang="en-US" sz="3200" kern="0" dirty="0"/>
          </a:p>
          <a:p>
            <a:r>
              <a:rPr lang="en-US" sz="3200" kern="0" dirty="0"/>
              <a:t>Look at the extensions on Questionnaire, </a:t>
            </a:r>
            <a:r>
              <a:rPr lang="en-US" sz="3200" kern="0" dirty="0" err="1"/>
              <a:t>Questionnaire.item</a:t>
            </a:r>
            <a:endParaRPr lang="en-US" sz="3200" kern="0" dirty="0"/>
          </a:p>
          <a:p>
            <a:endParaRPr lang="en-US" sz="3200" kern="0" dirty="0"/>
          </a:p>
          <a:p>
            <a:r>
              <a:rPr lang="en-US" sz="3200" kern="0" dirty="0"/>
              <a:t>Add an extension to </a:t>
            </a:r>
            <a:r>
              <a:rPr lang="en-US" sz="3200" kern="0" dirty="0" err="1"/>
              <a:t>sdc</a:t>
            </a:r>
            <a:r>
              <a:rPr lang="en-US" sz="3200" kern="0" dirty="0"/>
              <a:t>-questionnaire-item and publish the IG and look at the profile rendered locally</a:t>
            </a:r>
            <a:endParaRPr lang="en-US" sz="2700" kern="0" dirty="0"/>
          </a:p>
          <a:p>
            <a:pPr lvl="2"/>
            <a:endParaRPr lang="en-US" sz="2500" kern="0" dirty="0"/>
          </a:p>
        </p:txBody>
      </p:sp>
    </p:spTree>
    <p:extLst>
      <p:ext uri="{BB962C8B-B14F-4D97-AF65-F5344CB8AC3E}">
        <p14:creationId xmlns:p14="http://schemas.microsoft.com/office/powerpoint/2010/main" val="93801391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Capability Statements</a:t>
            </a:r>
          </a:p>
        </p:txBody>
      </p:sp>
      <p:sp>
        <p:nvSpPr>
          <p:cNvPr id="4" name="Content Placeholder 5">
            <a:extLst>
              <a:ext uri="{FF2B5EF4-FFF2-40B4-BE49-F238E27FC236}">
                <a16:creationId xmlns:a16="http://schemas.microsoft.com/office/drawing/2014/main" id="{B5C5C9C3-F255-604B-B61D-ECC375C770DA}"/>
              </a:ext>
            </a:extLst>
          </p:cNvPr>
          <p:cNvSpPr>
            <a:spLocks noGrp="1"/>
          </p:cNvSpPr>
          <p:nvPr>
            <p:ph idx="1"/>
          </p:nvPr>
        </p:nvSpPr>
        <p:spPr>
          <a:xfrm>
            <a:off x="364787" y="1822096"/>
            <a:ext cx="10515600" cy="4351338"/>
          </a:xfrm>
        </p:spPr>
        <p:txBody>
          <a:bodyPr>
            <a:normAutofit fontScale="92500" lnSpcReduction="20000"/>
          </a:bodyPr>
          <a:lstStyle/>
          <a:p>
            <a:r>
              <a:rPr lang="en-US" dirty="0"/>
              <a:t>A Capability Statement documents a set of capabilities (behaviors) of a FHIR Server for a particular version of FHIR that may be used as a statement of actual server functionality or a statement of required or desired server implementation.</a:t>
            </a:r>
            <a:endParaRPr lang="en-US" sz="2700" b="0" dirty="0">
              <a:effectLst/>
            </a:endParaRPr>
          </a:p>
          <a:p>
            <a:endParaRPr lang="en-US" sz="3200" dirty="0"/>
          </a:p>
          <a:p>
            <a:r>
              <a:rPr lang="en-US" sz="3200" b="0" dirty="0">
                <a:effectLst/>
              </a:rPr>
              <a:t>Uses </a:t>
            </a:r>
          </a:p>
          <a:p>
            <a:pPr lvl="1"/>
            <a:r>
              <a:rPr lang="en-US" sz="2300" dirty="0"/>
              <a:t>Determining what capabilities are supported by an implemented FHIR Server (</a:t>
            </a:r>
            <a:r>
              <a:rPr lang="en-US" sz="2300" dirty="0" err="1"/>
              <a:t>e.g</a:t>
            </a:r>
            <a:r>
              <a:rPr lang="en-US" sz="2300" dirty="0"/>
              <a:t> Resources, versions, security aspects, search parameters </a:t>
            </a:r>
            <a:r>
              <a:rPr lang="en-US" sz="2300" dirty="0" err="1"/>
              <a:t>etc</a:t>
            </a:r>
            <a:r>
              <a:rPr lang="en-US" sz="2300" dirty="0"/>
              <a:t>)</a:t>
            </a:r>
          </a:p>
          <a:p>
            <a:pPr lvl="1"/>
            <a:r>
              <a:rPr lang="en-US" sz="2300" b="0" dirty="0">
                <a:effectLst/>
              </a:rPr>
              <a:t>Used to specify conformance requirements for FHIR implementations (This aspect of Capability Statement is used in </a:t>
            </a:r>
            <a:r>
              <a:rPr lang="en-US" sz="2300" b="0" dirty="0" err="1">
                <a:effectLst/>
              </a:rPr>
              <a:t>Igs</a:t>
            </a:r>
            <a:r>
              <a:rPr lang="en-US" sz="2300" b="0" dirty="0">
                <a:effectLst/>
              </a:rPr>
              <a:t>)</a:t>
            </a:r>
          </a:p>
          <a:p>
            <a:pPr lvl="1"/>
            <a:r>
              <a:rPr lang="en-US" sz="2300" dirty="0"/>
              <a:t>Used for conformance testing, interface mechanisms, methods etc. </a:t>
            </a:r>
            <a:endParaRPr lang="en-US" sz="2800" b="0" dirty="0">
              <a:effectLst/>
            </a:endParaRPr>
          </a:p>
        </p:txBody>
      </p:sp>
    </p:spTree>
    <p:extLst>
      <p:ext uri="{BB962C8B-B14F-4D97-AF65-F5344CB8AC3E}">
        <p14:creationId xmlns:p14="http://schemas.microsoft.com/office/powerpoint/2010/main" val="271962259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Example: IG Capability Statements</a:t>
            </a:r>
          </a:p>
        </p:txBody>
      </p:sp>
      <p:sp>
        <p:nvSpPr>
          <p:cNvPr id="4" name="Content Placeholder 5">
            <a:extLst>
              <a:ext uri="{FF2B5EF4-FFF2-40B4-BE49-F238E27FC236}">
                <a16:creationId xmlns:a16="http://schemas.microsoft.com/office/drawing/2014/main" id="{B5C5C9C3-F255-604B-B61D-ECC375C770DA}"/>
              </a:ext>
            </a:extLst>
          </p:cNvPr>
          <p:cNvSpPr>
            <a:spLocks noGrp="1"/>
          </p:cNvSpPr>
          <p:nvPr>
            <p:ph idx="1"/>
          </p:nvPr>
        </p:nvSpPr>
        <p:spPr>
          <a:xfrm>
            <a:off x="228600" y="1530267"/>
            <a:ext cx="10515600" cy="4351338"/>
          </a:xfrm>
        </p:spPr>
        <p:txBody>
          <a:bodyPr>
            <a:normAutofit/>
          </a:bodyPr>
          <a:lstStyle/>
          <a:p>
            <a:endParaRPr lang="en-US" sz="3200" dirty="0"/>
          </a:p>
          <a:p>
            <a:r>
              <a:rPr lang="en-US" sz="3200" dirty="0"/>
              <a:t>Example Walk through</a:t>
            </a:r>
          </a:p>
          <a:p>
            <a:endParaRPr lang="en-US" sz="3200" dirty="0"/>
          </a:p>
          <a:p>
            <a:r>
              <a:rPr lang="en-US" sz="3200" dirty="0">
                <a:hlinkClick r:id="rId2"/>
              </a:rPr>
              <a:t>http://build.fhir.org/ig/HL7/sdc/sdc-form-manager.html</a:t>
            </a:r>
            <a:r>
              <a:rPr lang="en-US" sz="3200" dirty="0"/>
              <a:t> </a:t>
            </a:r>
          </a:p>
          <a:p>
            <a:endParaRPr lang="en-US" sz="3200" dirty="0"/>
          </a:p>
          <a:p>
            <a:r>
              <a:rPr lang="en-US" sz="3200" dirty="0"/>
              <a:t>Review the above example with both XML version and the HTML version</a:t>
            </a:r>
          </a:p>
        </p:txBody>
      </p:sp>
    </p:spTree>
    <p:extLst>
      <p:ext uri="{BB962C8B-B14F-4D97-AF65-F5344CB8AC3E}">
        <p14:creationId xmlns:p14="http://schemas.microsoft.com/office/powerpoint/2010/main" val="40715733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Exercise: IG Capability Statements</a:t>
            </a:r>
          </a:p>
        </p:txBody>
      </p:sp>
      <p:sp>
        <p:nvSpPr>
          <p:cNvPr id="4" name="Content Placeholder 5">
            <a:extLst>
              <a:ext uri="{FF2B5EF4-FFF2-40B4-BE49-F238E27FC236}">
                <a16:creationId xmlns:a16="http://schemas.microsoft.com/office/drawing/2014/main" id="{B5C5C9C3-F255-604B-B61D-ECC375C770DA}"/>
              </a:ext>
            </a:extLst>
          </p:cNvPr>
          <p:cNvSpPr>
            <a:spLocks noGrp="1"/>
          </p:cNvSpPr>
          <p:nvPr>
            <p:ph idx="1"/>
          </p:nvPr>
        </p:nvSpPr>
        <p:spPr>
          <a:xfrm>
            <a:off x="228600" y="1530267"/>
            <a:ext cx="10515600" cy="4351338"/>
          </a:xfrm>
        </p:spPr>
        <p:txBody>
          <a:bodyPr>
            <a:normAutofit/>
          </a:bodyPr>
          <a:lstStyle/>
          <a:p>
            <a:endParaRPr lang="en-US" sz="3200" dirty="0"/>
          </a:p>
          <a:p>
            <a:r>
              <a:rPr lang="en-US" sz="3200" dirty="0"/>
              <a:t>To the following capability statement</a:t>
            </a:r>
          </a:p>
          <a:p>
            <a:pPr lvl="1"/>
            <a:r>
              <a:rPr lang="en-US" sz="2700" dirty="0">
                <a:hlinkClick r:id="rId2"/>
              </a:rPr>
              <a:t>http://build.fhir.org/ig/HL7/sdc/sdc-form-manager.html</a:t>
            </a:r>
            <a:r>
              <a:rPr lang="en-US" sz="2700" dirty="0"/>
              <a:t> </a:t>
            </a:r>
          </a:p>
          <a:p>
            <a:endParaRPr lang="en-US" sz="3200" dirty="0"/>
          </a:p>
          <a:p>
            <a:r>
              <a:rPr lang="en-US" sz="3200" dirty="0"/>
              <a:t>Add </a:t>
            </a:r>
            <a:r>
              <a:rPr lang="en-US" sz="3200" dirty="0" err="1"/>
              <a:t>sdc-questionnaireresponse</a:t>
            </a:r>
            <a:r>
              <a:rPr lang="en-US" sz="3200" dirty="0"/>
              <a:t> profile to be supported by the Form Manager system</a:t>
            </a:r>
          </a:p>
        </p:txBody>
      </p:sp>
    </p:spTree>
    <p:extLst>
      <p:ext uri="{BB962C8B-B14F-4D97-AF65-F5344CB8AC3E}">
        <p14:creationId xmlns:p14="http://schemas.microsoft.com/office/powerpoint/2010/main" val="201965097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E4386-37AD-425F-9740-00703F4BBDD4}"/>
              </a:ext>
            </a:extLst>
          </p:cNvPr>
          <p:cNvSpPr>
            <a:spLocks noGrp="1"/>
          </p:cNvSpPr>
          <p:nvPr>
            <p:ph type="title"/>
          </p:nvPr>
        </p:nvSpPr>
        <p:spPr/>
        <p:txBody>
          <a:bodyPr/>
          <a:lstStyle/>
          <a:p>
            <a:r>
              <a:rPr lang="en-US" dirty="0"/>
              <a:t>What is a </a:t>
            </a:r>
            <a:r>
              <a:rPr lang="en-US" dirty="0" err="1"/>
              <a:t>CodeSystem</a:t>
            </a:r>
            <a:endParaRPr lang="en-US" dirty="0"/>
          </a:p>
        </p:txBody>
      </p:sp>
      <p:sp>
        <p:nvSpPr>
          <p:cNvPr id="3" name="Content Placeholder 2">
            <a:extLst>
              <a:ext uri="{FF2B5EF4-FFF2-40B4-BE49-F238E27FC236}">
                <a16:creationId xmlns:a16="http://schemas.microsoft.com/office/drawing/2014/main" id="{D8A52C93-E305-4277-862B-FA1EB730268F}"/>
              </a:ext>
            </a:extLst>
          </p:cNvPr>
          <p:cNvSpPr>
            <a:spLocks noGrp="1"/>
          </p:cNvSpPr>
          <p:nvPr>
            <p:ph idx="1"/>
          </p:nvPr>
        </p:nvSpPr>
        <p:spPr>
          <a:xfrm>
            <a:off x="431371" y="1712068"/>
            <a:ext cx="11176000" cy="4624536"/>
          </a:xfrm>
        </p:spPr>
        <p:txBody>
          <a:bodyPr/>
          <a:lstStyle/>
          <a:p>
            <a:r>
              <a:rPr lang="en-US" dirty="0"/>
              <a:t>“The </a:t>
            </a:r>
            <a:r>
              <a:rPr lang="en-US" dirty="0" err="1"/>
              <a:t>CodeSystem</a:t>
            </a:r>
            <a:r>
              <a:rPr lang="en-US" dirty="0"/>
              <a:t> resource is used to declare the existence of a code system, and its key properties:”</a:t>
            </a:r>
          </a:p>
          <a:p>
            <a:pPr lvl="1"/>
            <a:r>
              <a:rPr lang="en-US" dirty="0"/>
              <a:t>Identifying URL and version (if needed)</a:t>
            </a:r>
          </a:p>
          <a:p>
            <a:pPr lvl="1"/>
            <a:r>
              <a:rPr lang="en-US" dirty="0"/>
              <a:t>Description, Copyright, publication date, and other metadata (as appropriate)</a:t>
            </a:r>
          </a:p>
          <a:p>
            <a:pPr lvl="1"/>
            <a:r>
              <a:rPr lang="en-US" dirty="0"/>
              <a:t>In addition, the </a:t>
            </a:r>
            <a:r>
              <a:rPr lang="en-US" dirty="0" err="1"/>
              <a:t>CodeSystem</a:t>
            </a:r>
            <a:r>
              <a:rPr lang="en-US" dirty="0"/>
              <a:t> resource may list some or all of the concepts in the code system, along with their properties and designations.</a:t>
            </a:r>
          </a:p>
        </p:txBody>
      </p:sp>
    </p:spTree>
    <p:extLst>
      <p:ext uri="{BB962C8B-B14F-4D97-AF65-F5344CB8AC3E}">
        <p14:creationId xmlns:p14="http://schemas.microsoft.com/office/powerpoint/2010/main" val="10446698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E4386-37AD-425F-9740-00703F4BBDD4}"/>
              </a:ext>
            </a:extLst>
          </p:cNvPr>
          <p:cNvSpPr>
            <a:spLocks noGrp="1"/>
          </p:cNvSpPr>
          <p:nvPr>
            <p:ph type="title"/>
          </p:nvPr>
        </p:nvSpPr>
        <p:spPr/>
        <p:txBody>
          <a:bodyPr/>
          <a:lstStyle/>
          <a:p>
            <a:r>
              <a:rPr lang="en-US" dirty="0"/>
              <a:t>Review </a:t>
            </a:r>
            <a:r>
              <a:rPr lang="en-US" dirty="0" err="1"/>
              <a:t>CodeSystem</a:t>
            </a:r>
            <a:r>
              <a:rPr lang="en-US" dirty="0"/>
              <a:t> Example</a:t>
            </a:r>
          </a:p>
        </p:txBody>
      </p:sp>
      <p:sp>
        <p:nvSpPr>
          <p:cNvPr id="3" name="Content Placeholder 2">
            <a:extLst>
              <a:ext uri="{FF2B5EF4-FFF2-40B4-BE49-F238E27FC236}">
                <a16:creationId xmlns:a16="http://schemas.microsoft.com/office/drawing/2014/main" id="{D8A52C93-E305-4277-862B-FA1EB730268F}"/>
              </a:ext>
            </a:extLst>
          </p:cNvPr>
          <p:cNvSpPr>
            <a:spLocks noGrp="1"/>
          </p:cNvSpPr>
          <p:nvPr>
            <p:ph idx="1"/>
          </p:nvPr>
        </p:nvSpPr>
        <p:spPr>
          <a:xfrm>
            <a:off x="431371" y="1712068"/>
            <a:ext cx="11176000" cy="4624536"/>
          </a:xfrm>
        </p:spPr>
        <p:txBody>
          <a:bodyPr/>
          <a:lstStyle/>
          <a:p>
            <a:r>
              <a:rPr lang="en-US" dirty="0">
                <a:hlinkClick r:id="rId2"/>
              </a:rPr>
              <a:t>http://build.fhir.org/ig/HL7/sdc/launchContext.html</a:t>
            </a:r>
            <a:r>
              <a:rPr lang="en-US" dirty="0"/>
              <a:t> </a:t>
            </a:r>
          </a:p>
          <a:p>
            <a:endParaRPr lang="en-US" dirty="0"/>
          </a:p>
          <a:p>
            <a:r>
              <a:rPr lang="en-US" dirty="0"/>
              <a:t>Open the </a:t>
            </a:r>
            <a:r>
              <a:rPr lang="en-US" dirty="0" err="1"/>
              <a:t>codesystem-launchContext.xml</a:t>
            </a:r>
            <a:r>
              <a:rPr lang="en-US" dirty="0"/>
              <a:t> file</a:t>
            </a:r>
          </a:p>
          <a:p>
            <a:endParaRPr lang="en-US" dirty="0"/>
          </a:p>
          <a:p>
            <a:r>
              <a:rPr lang="en-US" dirty="0"/>
              <a:t>Review and walkthrough the example</a:t>
            </a:r>
          </a:p>
        </p:txBody>
      </p:sp>
    </p:spTree>
    <p:extLst>
      <p:ext uri="{BB962C8B-B14F-4D97-AF65-F5344CB8AC3E}">
        <p14:creationId xmlns:p14="http://schemas.microsoft.com/office/powerpoint/2010/main" val="119614546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Exercise: Code Systems </a:t>
            </a:r>
          </a:p>
        </p:txBody>
      </p:sp>
      <p:sp>
        <p:nvSpPr>
          <p:cNvPr id="5" name="Content Placeholder 4">
            <a:extLst>
              <a:ext uri="{FF2B5EF4-FFF2-40B4-BE49-F238E27FC236}">
                <a16:creationId xmlns:a16="http://schemas.microsoft.com/office/drawing/2014/main" id="{70AE5E56-775C-6143-8595-748337069FAF}"/>
              </a:ext>
            </a:extLst>
          </p:cNvPr>
          <p:cNvSpPr>
            <a:spLocks noGrp="1"/>
          </p:cNvSpPr>
          <p:nvPr>
            <p:ph idx="1"/>
          </p:nvPr>
        </p:nvSpPr>
        <p:spPr>
          <a:xfrm>
            <a:off x="508000" y="1731525"/>
            <a:ext cx="11176000" cy="4624536"/>
          </a:xfrm>
        </p:spPr>
        <p:txBody>
          <a:bodyPr/>
          <a:lstStyle/>
          <a:p>
            <a:r>
              <a:rPr lang="en-US" dirty="0"/>
              <a:t>Create a new </a:t>
            </a:r>
            <a:r>
              <a:rPr lang="en-US" dirty="0" err="1"/>
              <a:t>CodeSystem</a:t>
            </a:r>
            <a:r>
              <a:rPr lang="en-US" dirty="0"/>
              <a:t> that captures </a:t>
            </a:r>
            <a:r>
              <a:rPr lang="en-US" dirty="0" err="1"/>
              <a:t>QuestionnaireUsagePurpose</a:t>
            </a:r>
            <a:r>
              <a:rPr lang="en-US" dirty="0"/>
              <a:t> to contain the concepts</a:t>
            </a:r>
          </a:p>
          <a:p>
            <a:pPr lvl="1"/>
            <a:r>
              <a:rPr lang="en-US" dirty="0"/>
              <a:t>Research – capturing data for research </a:t>
            </a:r>
          </a:p>
          <a:p>
            <a:pPr lvl="1"/>
            <a:r>
              <a:rPr lang="en-US" dirty="0"/>
              <a:t>pro – capturing Patient Reported Outcomes</a:t>
            </a:r>
          </a:p>
          <a:p>
            <a:pPr lvl="1"/>
            <a:r>
              <a:rPr lang="en-US" dirty="0"/>
              <a:t>Case-reporting – Case Reporting from clinical care</a:t>
            </a:r>
          </a:p>
          <a:p>
            <a:pPr lvl="1"/>
            <a:r>
              <a:rPr lang="en-US" dirty="0"/>
              <a:t>Surveys – Use for patient surveys</a:t>
            </a:r>
          </a:p>
          <a:p>
            <a:pPr lvl="1"/>
            <a:r>
              <a:rPr lang="en-US" dirty="0"/>
              <a:t>Registration – use for registration of patients </a:t>
            </a:r>
          </a:p>
          <a:p>
            <a:pPr lvl="1"/>
            <a:r>
              <a:rPr lang="en-US" dirty="0"/>
              <a:t>data-collection – for all other data collection activities </a:t>
            </a:r>
          </a:p>
          <a:p>
            <a:r>
              <a:rPr lang="en-US" dirty="0"/>
              <a:t>Add the </a:t>
            </a:r>
            <a:r>
              <a:rPr lang="en-US" dirty="0" err="1"/>
              <a:t>codesystem</a:t>
            </a:r>
            <a:r>
              <a:rPr lang="en-US" dirty="0"/>
              <a:t> to the build in </a:t>
            </a:r>
            <a:r>
              <a:rPr lang="en-US" dirty="0" err="1"/>
              <a:t>sdc.xml</a:t>
            </a:r>
            <a:r>
              <a:rPr lang="en-US" dirty="0"/>
              <a:t> and publish</a:t>
            </a:r>
          </a:p>
          <a:p>
            <a:endParaRPr lang="en-US" dirty="0"/>
          </a:p>
        </p:txBody>
      </p:sp>
    </p:spTree>
    <p:extLst>
      <p:ext uri="{BB962C8B-B14F-4D97-AF65-F5344CB8AC3E}">
        <p14:creationId xmlns:p14="http://schemas.microsoft.com/office/powerpoint/2010/main" val="428564178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Value Sets</a:t>
            </a:r>
          </a:p>
        </p:txBody>
      </p:sp>
      <p:sp>
        <p:nvSpPr>
          <p:cNvPr id="5" name="Content Placeholder 4">
            <a:extLst>
              <a:ext uri="{FF2B5EF4-FFF2-40B4-BE49-F238E27FC236}">
                <a16:creationId xmlns:a16="http://schemas.microsoft.com/office/drawing/2014/main" id="{70AE5E56-775C-6143-8595-748337069FAF}"/>
              </a:ext>
            </a:extLst>
          </p:cNvPr>
          <p:cNvSpPr>
            <a:spLocks noGrp="1"/>
          </p:cNvSpPr>
          <p:nvPr>
            <p:ph idx="1"/>
          </p:nvPr>
        </p:nvSpPr>
        <p:spPr/>
        <p:txBody>
          <a:bodyPr>
            <a:normAutofit lnSpcReduction="10000"/>
          </a:bodyPr>
          <a:lstStyle/>
          <a:p>
            <a:r>
              <a:rPr lang="en-US" dirty="0"/>
              <a:t>List of concepts drawn from a </a:t>
            </a:r>
            <a:r>
              <a:rPr lang="en-US" dirty="0" err="1"/>
              <a:t>CodeSystem</a:t>
            </a:r>
            <a:r>
              <a:rPr lang="en-US" dirty="0"/>
              <a:t> used for a specific purpose </a:t>
            </a:r>
          </a:p>
          <a:p>
            <a:pPr lvl="1"/>
            <a:r>
              <a:rPr lang="en-US" dirty="0"/>
              <a:t>Could contain one or some or all of the concepts </a:t>
            </a:r>
          </a:p>
          <a:p>
            <a:pPr lvl="1"/>
            <a:endParaRPr lang="en-US" dirty="0"/>
          </a:p>
          <a:p>
            <a:r>
              <a:rPr lang="en-US" dirty="0"/>
              <a:t>Discussion on Bindings and Binding Strengths </a:t>
            </a:r>
          </a:p>
          <a:p>
            <a:pPr lvl="1"/>
            <a:r>
              <a:rPr lang="en-US" dirty="0">
                <a:hlinkClick r:id="rId2"/>
              </a:rPr>
              <a:t>http://hl7.org/fhir/R4/terminologies.html</a:t>
            </a:r>
            <a:r>
              <a:rPr lang="en-US" dirty="0"/>
              <a:t> </a:t>
            </a:r>
          </a:p>
          <a:p>
            <a:pPr lvl="1"/>
            <a:r>
              <a:rPr lang="en-US" dirty="0"/>
              <a:t>Required</a:t>
            </a:r>
          </a:p>
          <a:p>
            <a:pPr lvl="1"/>
            <a:r>
              <a:rPr lang="en-US" dirty="0"/>
              <a:t>Extensible</a:t>
            </a:r>
          </a:p>
          <a:p>
            <a:pPr lvl="1"/>
            <a:r>
              <a:rPr lang="en-US" dirty="0"/>
              <a:t>Preferred </a:t>
            </a:r>
          </a:p>
          <a:p>
            <a:pPr lvl="1"/>
            <a:r>
              <a:rPr lang="en-US" dirty="0"/>
              <a:t>Example</a:t>
            </a:r>
          </a:p>
          <a:p>
            <a:endParaRPr lang="en-US" dirty="0"/>
          </a:p>
        </p:txBody>
      </p:sp>
    </p:spTree>
    <p:extLst>
      <p:ext uri="{BB962C8B-B14F-4D97-AF65-F5344CB8AC3E}">
        <p14:creationId xmlns:p14="http://schemas.microsoft.com/office/powerpoint/2010/main" val="198742695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Example Value Set</a:t>
            </a:r>
          </a:p>
        </p:txBody>
      </p:sp>
      <p:sp>
        <p:nvSpPr>
          <p:cNvPr id="5" name="Content Placeholder 4">
            <a:extLst>
              <a:ext uri="{FF2B5EF4-FFF2-40B4-BE49-F238E27FC236}">
                <a16:creationId xmlns:a16="http://schemas.microsoft.com/office/drawing/2014/main" id="{70AE5E56-775C-6143-8595-748337069FAF}"/>
              </a:ext>
            </a:extLst>
          </p:cNvPr>
          <p:cNvSpPr>
            <a:spLocks noGrp="1"/>
          </p:cNvSpPr>
          <p:nvPr>
            <p:ph idx="1"/>
          </p:nvPr>
        </p:nvSpPr>
        <p:spPr/>
        <p:txBody>
          <a:bodyPr/>
          <a:lstStyle/>
          <a:p>
            <a:r>
              <a:rPr lang="en-US" dirty="0"/>
              <a:t>In SDC project Examples Folder</a:t>
            </a:r>
          </a:p>
          <a:p>
            <a:endParaRPr lang="en-US" dirty="0"/>
          </a:p>
          <a:p>
            <a:pPr lvl="1"/>
            <a:r>
              <a:rPr lang="en-US" dirty="0"/>
              <a:t>Open </a:t>
            </a:r>
            <a:r>
              <a:rPr lang="en-US" dirty="0" err="1"/>
              <a:t>valueset</a:t>
            </a:r>
            <a:r>
              <a:rPr lang="en-US" dirty="0"/>
              <a:t>-</a:t>
            </a:r>
            <a:r>
              <a:rPr lang="en-US" dirty="0" err="1"/>
              <a:t>sdc</a:t>
            </a:r>
            <a:r>
              <a:rPr lang="en-US" dirty="0"/>
              <a:t>-profile-</a:t>
            </a:r>
            <a:r>
              <a:rPr lang="en-US" dirty="0" err="1"/>
              <a:t>example.xml</a:t>
            </a:r>
            <a:r>
              <a:rPr lang="en-US" dirty="0"/>
              <a:t> </a:t>
            </a:r>
          </a:p>
          <a:p>
            <a:pPr lvl="1"/>
            <a:endParaRPr lang="en-US" dirty="0"/>
          </a:p>
          <a:p>
            <a:pPr lvl="1"/>
            <a:r>
              <a:rPr lang="en-US" dirty="0"/>
              <a:t>Review and Walkthrough the example</a:t>
            </a:r>
          </a:p>
          <a:p>
            <a:pPr lvl="1"/>
            <a:endParaRPr lang="en-US" dirty="0"/>
          </a:p>
          <a:p>
            <a:pPr lvl="1"/>
            <a:endParaRPr lang="en-US" dirty="0"/>
          </a:p>
        </p:txBody>
      </p:sp>
    </p:spTree>
    <p:extLst>
      <p:ext uri="{BB962C8B-B14F-4D97-AF65-F5344CB8AC3E}">
        <p14:creationId xmlns:p14="http://schemas.microsoft.com/office/powerpoint/2010/main" val="41500687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1DF8A-00A2-4B4F-A5AA-2674F76275E8}"/>
              </a:ext>
            </a:extLst>
          </p:cNvPr>
          <p:cNvSpPr>
            <a:spLocks noGrp="1"/>
          </p:cNvSpPr>
          <p:nvPr>
            <p:ph type="title"/>
          </p:nvPr>
        </p:nvSpPr>
        <p:spPr/>
        <p:txBody>
          <a:bodyPr/>
          <a:lstStyle/>
          <a:p>
            <a:r>
              <a:rPr lang="en-US" dirty="0"/>
              <a:t>What is a FHIR Implementation Guide</a:t>
            </a:r>
          </a:p>
        </p:txBody>
      </p:sp>
      <p:sp>
        <p:nvSpPr>
          <p:cNvPr id="3" name="Content Placeholder 2">
            <a:extLst>
              <a:ext uri="{FF2B5EF4-FFF2-40B4-BE49-F238E27FC236}">
                <a16:creationId xmlns:a16="http://schemas.microsoft.com/office/drawing/2014/main" id="{990DDF43-815B-4FC7-8D04-793C085A8B36}"/>
              </a:ext>
            </a:extLst>
          </p:cNvPr>
          <p:cNvSpPr>
            <a:spLocks noGrp="1"/>
          </p:cNvSpPr>
          <p:nvPr>
            <p:ph idx="1"/>
          </p:nvPr>
        </p:nvSpPr>
        <p:spPr/>
        <p:txBody>
          <a:bodyPr>
            <a:normAutofit fontScale="92500" lnSpcReduction="10000"/>
          </a:bodyPr>
          <a:lstStyle/>
          <a:p>
            <a:r>
              <a:rPr lang="en-US" dirty="0"/>
              <a:t>Implementation Guides contain two different types of resource references:</a:t>
            </a:r>
          </a:p>
          <a:p>
            <a:pPr lvl="1"/>
            <a:r>
              <a:rPr lang="en-US" dirty="0"/>
              <a:t>Contents: A set of logical statements which implementations must conform to. These are almost always conformance resources such as Resource Profiles and Value Sets/Code Systems</a:t>
            </a:r>
          </a:p>
          <a:p>
            <a:pPr lvl="1"/>
            <a:r>
              <a:rPr lang="en-US" dirty="0"/>
              <a:t>Examples: Examples that illustrate the intent of the profiles defined in the implementation guide. These can be any kind of resource</a:t>
            </a:r>
          </a:p>
          <a:p>
            <a:r>
              <a:rPr lang="en-US" dirty="0"/>
              <a:t>An application's Capability Statement may identify one or more implementation guides that an application conforms to. </a:t>
            </a:r>
          </a:p>
          <a:p>
            <a:r>
              <a:rPr lang="en-US" dirty="0"/>
              <a:t>They will also have prose, graphics and logical models to help the Implementer and user of the IG</a:t>
            </a:r>
          </a:p>
        </p:txBody>
      </p:sp>
    </p:spTree>
    <p:extLst>
      <p:ext uri="{BB962C8B-B14F-4D97-AF65-F5344CB8AC3E}">
        <p14:creationId xmlns:p14="http://schemas.microsoft.com/office/powerpoint/2010/main" val="160804247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Exercise: Value Sets</a:t>
            </a:r>
          </a:p>
        </p:txBody>
      </p:sp>
      <p:sp>
        <p:nvSpPr>
          <p:cNvPr id="5" name="Content Placeholder 4">
            <a:extLst>
              <a:ext uri="{FF2B5EF4-FFF2-40B4-BE49-F238E27FC236}">
                <a16:creationId xmlns:a16="http://schemas.microsoft.com/office/drawing/2014/main" id="{70AE5E56-775C-6143-8595-748337069FAF}"/>
              </a:ext>
            </a:extLst>
          </p:cNvPr>
          <p:cNvSpPr>
            <a:spLocks noGrp="1"/>
          </p:cNvSpPr>
          <p:nvPr>
            <p:ph idx="1"/>
          </p:nvPr>
        </p:nvSpPr>
        <p:spPr/>
        <p:txBody>
          <a:bodyPr/>
          <a:lstStyle/>
          <a:p>
            <a:r>
              <a:rPr lang="en-US" dirty="0"/>
              <a:t>Create a new value set called </a:t>
            </a:r>
            <a:r>
              <a:rPr lang="en-US" dirty="0" err="1"/>
              <a:t>researchdatacollection</a:t>
            </a:r>
            <a:endParaRPr lang="en-US" dirty="0"/>
          </a:p>
          <a:p>
            <a:pPr lvl="1"/>
            <a:r>
              <a:rPr lang="en-US" dirty="0"/>
              <a:t>Use the newly created </a:t>
            </a:r>
            <a:r>
              <a:rPr lang="en-US" dirty="0" err="1"/>
              <a:t>CodeSystem</a:t>
            </a:r>
            <a:r>
              <a:rPr lang="en-US" dirty="0"/>
              <a:t>: </a:t>
            </a:r>
            <a:r>
              <a:rPr lang="en-US" dirty="0" err="1"/>
              <a:t>QuestionnaireUsagePurpose</a:t>
            </a:r>
            <a:endParaRPr lang="en-US" dirty="0"/>
          </a:p>
          <a:p>
            <a:pPr lvl="2"/>
            <a:r>
              <a:rPr lang="en-US" dirty="0"/>
              <a:t>If you did not create it successfully, choose any </a:t>
            </a:r>
            <a:r>
              <a:rPr lang="en-US" dirty="0" err="1"/>
              <a:t>CodeSystem</a:t>
            </a:r>
            <a:r>
              <a:rPr lang="en-US" dirty="0"/>
              <a:t> of choice and select concepts.</a:t>
            </a:r>
          </a:p>
          <a:p>
            <a:pPr lvl="1"/>
            <a:endParaRPr lang="en-US" dirty="0"/>
          </a:p>
          <a:p>
            <a:pPr lvl="1"/>
            <a:r>
              <a:rPr lang="en-US" dirty="0"/>
              <a:t>Select the concepts</a:t>
            </a:r>
          </a:p>
          <a:p>
            <a:pPr lvl="2"/>
            <a:r>
              <a:rPr lang="en-US" dirty="0"/>
              <a:t>Research</a:t>
            </a:r>
          </a:p>
          <a:p>
            <a:pPr lvl="2"/>
            <a:r>
              <a:rPr lang="en-US" dirty="0"/>
              <a:t>Data-collection</a:t>
            </a:r>
          </a:p>
          <a:p>
            <a:pPr lvl="2"/>
            <a:endParaRPr lang="en-US" dirty="0"/>
          </a:p>
          <a:p>
            <a:pPr lvl="1"/>
            <a:r>
              <a:rPr lang="en-US" dirty="0"/>
              <a:t>Add to IG in </a:t>
            </a:r>
            <a:r>
              <a:rPr lang="en-US" dirty="0" err="1"/>
              <a:t>sdc.xml</a:t>
            </a:r>
            <a:r>
              <a:rPr lang="en-US" dirty="0"/>
              <a:t> and publish it. </a:t>
            </a:r>
          </a:p>
          <a:p>
            <a:pPr lvl="1"/>
            <a:endParaRPr lang="en-US" dirty="0"/>
          </a:p>
          <a:p>
            <a:endParaRPr lang="en-US" dirty="0"/>
          </a:p>
          <a:p>
            <a:pPr lvl="1"/>
            <a:endParaRPr lang="en-US" dirty="0"/>
          </a:p>
        </p:txBody>
      </p:sp>
    </p:spTree>
    <p:extLst>
      <p:ext uri="{BB962C8B-B14F-4D97-AF65-F5344CB8AC3E}">
        <p14:creationId xmlns:p14="http://schemas.microsoft.com/office/powerpoint/2010/main" val="345036376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Adding Narratives for Profiles and Extensions</a:t>
            </a:r>
          </a:p>
        </p:txBody>
      </p:sp>
      <p:sp>
        <p:nvSpPr>
          <p:cNvPr id="5" name="Content Placeholder 4">
            <a:extLst>
              <a:ext uri="{FF2B5EF4-FFF2-40B4-BE49-F238E27FC236}">
                <a16:creationId xmlns:a16="http://schemas.microsoft.com/office/drawing/2014/main" id="{70AE5E56-775C-6143-8595-748337069FAF}"/>
              </a:ext>
            </a:extLst>
          </p:cNvPr>
          <p:cNvSpPr>
            <a:spLocks noGrp="1"/>
          </p:cNvSpPr>
          <p:nvPr>
            <p:ph idx="1"/>
          </p:nvPr>
        </p:nvSpPr>
        <p:spPr/>
        <p:txBody>
          <a:bodyPr/>
          <a:lstStyle/>
          <a:p>
            <a:r>
              <a:rPr lang="en-US" dirty="0"/>
              <a:t>Narrative </a:t>
            </a:r>
            <a:r>
              <a:rPr lang="en-US" dirty="0" err="1"/>
              <a:t>PageContent</a:t>
            </a:r>
            <a:r>
              <a:rPr lang="en-US" dirty="0"/>
              <a:t> is present in the </a:t>
            </a:r>
            <a:r>
              <a:rPr lang="en-US" dirty="0" err="1"/>
              <a:t>pagecontent</a:t>
            </a:r>
            <a:r>
              <a:rPr lang="en-US" dirty="0"/>
              <a:t> folder as XHTML files</a:t>
            </a:r>
          </a:p>
          <a:p>
            <a:pPr lvl="1"/>
            <a:r>
              <a:rPr lang="en-US" dirty="0"/>
              <a:t>Structure Definition Intro and Notes</a:t>
            </a:r>
          </a:p>
          <a:p>
            <a:pPr lvl="2"/>
            <a:r>
              <a:rPr lang="en-US" dirty="0"/>
              <a:t>*</a:t>
            </a:r>
            <a:r>
              <a:rPr lang="en-US" dirty="0" err="1"/>
              <a:t>intro.xml</a:t>
            </a:r>
            <a:endParaRPr lang="en-US" dirty="0"/>
          </a:p>
          <a:p>
            <a:pPr lvl="3"/>
            <a:r>
              <a:rPr lang="en-US" dirty="0"/>
              <a:t>Adds content at the top of the HTML Page </a:t>
            </a:r>
          </a:p>
          <a:p>
            <a:pPr lvl="2"/>
            <a:r>
              <a:rPr lang="en-US" dirty="0"/>
              <a:t>*</a:t>
            </a:r>
            <a:r>
              <a:rPr lang="en-US" dirty="0" err="1"/>
              <a:t>notes.xml</a:t>
            </a:r>
            <a:r>
              <a:rPr lang="en-US" dirty="0"/>
              <a:t> </a:t>
            </a:r>
          </a:p>
          <a:p>
            <a:pPr lvl="3"/>
            <a:r>
              <a:rPr lang="en-US" dirty="0"/>
              <a:t>Adds content at the bottom of the HTML Page </a:t>
            </a:r>
          </a:p>
          <a:p>
            <a:pPr lvl="1"/>
            <a:r>
              <a:rPr lang="en-US" dirty="0"/>
              <a:t>Adding other content such as </a:t>
            </a:r>
            <a:r>
              <a:rPr lang="en-US" dirty="0" err="1"/>
              <a:t>index.html</a:t>
            </a:r>
            <a:r>
              <a:rPr lang="en-US" dirty="0"/>
              <a:t>, </a:t>
            </a:r>
            <a:r>
              <a:rPr lang="en-US" dirty="0" err="1"/>
              <a:t>overview.html</a:t>
            </a:r>
            <a:r>
              <a:rPr lang="en-US" dirty="0"/>
              <a:t> </a:t>
            </a:r>
          </a:p>
          <a:p>
            <a:pPr lvl="2"/>
            <a:r>
              <a:rPr lang="en-US" dirty="0"/>
              <a:t>Amounts to creating the content in XHTML and putting it in the </a:t>
            </a:r>
            <a:r>
              <a:rPr lang="en-US" dirty="0" err="1"/>
              <a:t>pagecontent</a:t>
            </a:r>
            <a:r>
              <a:rPr lang="en-US" dirty="0"/>
              <a:t> folder and updating the </a:t>
            </a:r>
            <a:r>
              <a:rPr lang="en-US" dirty="0" err="1"/>
              <a:t>ig.xml</a:t>
            </a:r>
            <a:r>
              <a:rPr lang="en-US" dirty="0"/>
              <a:t> (</a:t>
            </a:r>
            <a:r>
              <a:rPr lang="en-US" dirty="0" err="1"/>
              <a:t>sdc.xml</a:t>
            </a:r>
            <a:r>
              <a:rPr lang="en-US" dirty="0"/>
              <a:t>) file</a:t>
            </a:r>
          </a:p>
          <a:p>
            <a:pPr lvl="3"/>
            <a:endParaRPr lang="en-US" dirty="0"/>
          </a:p>
          <a:p>
            <a:pPr lvl="1"/>
            <a:endParaRPr lang="en-US" dirty="0"/>
          </a:p>
          <a:p>
            <a:pPr lvl="1"/>
            <a:endParaRPr lang="en-US" dirty="0"/>
          </a:p>
        </p:txBody>
      </p:sp>
    </p:spTree>
    <p:extLst>
      <p:ext uri="{BB962C8B-B14F-4D97-AF65-F5344CB8AC3E}">
        <p14:creationId xmlns:p14="http://schemas.microsoft.com/office/powerpoint/2010/main" val="44952472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Exercise: Narratives </a:t>
            </a:r>
          </a:p>
        </p:txBody>
      </p:sp>
      <p:sp>
        <p:nvSpPr>
          <p:cNvPr id="5" name="Content Placeholder 4">
            <a:extLst>
              <a:ext uri="{FF2B5EF4-FFF2-40B4-BE49-F238E27FC236}">
                <a16:creationId xmlns:a16="http://schemas.microsoft.com/office/drawing/2014/main" id="{70AE5E56-775C-6143-8595-748337069FAF}"/>
              </a:ext>
            </a:extLst>
          </p:cNvPr>
          <p:cNvSpPr>
            <a:spLocks noGrp="1"/>
          </p:cNvSpPr>
          <p:nvPr>
            <p:ph idx="1"/>
          </p:nvPr>
        </p:nvSpPr>
        <p:spPr/>
        <p:txBody>
          <a:bodyPr/>
          <a:lstStyle/>
          <a:p>
            <a:r>
              <a:rPr lang="en-US" dirty="0"/>
              <a:t>Add a new page called </a:t>
            </a:r>
            <a:r>
              <a:rPr lang="en-US" dirty="0" err="1"/>
              <a:t>test.xml</a:t>
            </a:r>
            <a:r>
              <a:rPr lang="en-US" dirty="0"/>
              <a:t> with some sample content.</a:t>
            </a:r>
          </a:p>
          <a:p>
            <a:pPr lvl="1"/>
            <a:r>
              <a:rPr lang="en-US" dirty="0"/>
              <a:t>Add some paragraphs and heading etc.</a:t>
            </a:r>
          </a:p>
          <a:p>
            <a:r>
              <a:rPr lang="en-US" dirty="0"/>
              <a:t>Add this to ig.xml and publish and review and discuss</a:t>
            </a:r>
          </a:p>
          <a:p>
            <a:r>
              <a:rPr lang="en-US" dirty="0"/>
              <a:t>Add sdc-test-questionnaire-intro.xml and sdc-test-questionnaire-notes.xml</a:t>
            </a:r>
          </a:p>
          <a:p>
            <a:endParaRPr lang="en-US" dirty="0"/>
          </a:p>
          <a:p>
            <a:r>
              <a:rPr lang="en-US" dirty="0"/>
              <a:t>Re-Publish and verify </a:t>
            </a:r>
          </a:p>
          <a:p>
            <a:endParaRPr lang="en-US" dirty="0"/>
          </a:p>
        </p:txBody>
      </p:sp>
    </p:spTree>
    <p:extLst>
      <p:ext uri="{BB962C8B-B14F-4D97-AF65-F5344CB8AC3E}">
        <p14:creationId xmlns:p14="http://schemas.microsoft.com/office/powerpoint/2010/main" val="191553590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Exercise: Embedding Images in IGs  and Narratives</a:t>
            </a:r>
          </a:p>
        </p:txBody>
      </p:sp>
      <p:sp>
        <p:nvSpPr>
          <p:cNvPr id="5" name="Content Placeholder 4">
            <a:extLst>
              <a:ext uri="{FF2B5EF4-FFF2-40B4-BE49-F238E27FC236}">
                <a16:creationId xmlns:a16="http://schemas.microsoft.com/office/drawing/2014/main" id="{70AE5E56-775C-6143-8595-748337069FAF}"/>
              </a:ext>
            </a:extLst>
          </p:cNvPr>
          <p:cNvSpPr>
            <a:spLocks noGrp="1"/>
          </p:cNvSpPr>
          <p:nvPr>
            <p:ph idx="1"/>
          </p:nvPr>
        </p:nvSpPr>
        <p:spPr/>
        <p:txBody>
          <a:bodyPr/>
          <a:lstStyle/>
          <a:p>
            <a:r>
              <a:rPr lang="en-US" dirty="0"/>
              <a:t>Adding Images </a:t>
            </a:r>
          </a:p>
          <a:p>
            <a:pPr lvl="1"/>
            <a:r>
              <a:rPr lang="en-US" dirty="0"/>
              <a:t>Add an image of your favorite choice to </a:t>
            </a:r>
            <a:r>
              <a:rPr lang="en-US" dirty="0" err="1"/>
              <a:t>test.xml</a:t>
            </a:r>
            <a:r>
              <a:rPr lang="en-US" dirty="0"/>
              <a:t> </a:t>
            </a:r>
            <a:r>
              <a:rPr lang="en-US" dirty="0" err="1"/>
              <a:t>usng</a:t>
            </a:r>
            <a:r>
              <a:rPr lang="en-US" dirty="0"/>
              <a:t> XHTML tags </a:t>
            </a:r>
          </a:p>
          <a:p>
            <a:pPr lvl="1"/>
            <a:endParaRPr lang="en-US" dirty="0"/>
          </a:p>
          <a:p>
            <a:r>
              <a:rPr lang="en-US" dirty="0"/>
              <a:t>Publish the IG and review</a:t>
            </a:r>
          </a:p>
          <a:p>
            <a:endParaRPr lang="en-US" dirty="0"/>
          </a:p>
          <a:p>
            <a:endParaRPr lang="en-US" dirty="0"/>
          </a:p>
        </p:txBody>
      </p:sp>
    </p:spTree>
    <p:extLst>
      <p:ext uri="{BB962C8B-B14F-4D97-AF65-F5344CB8AC3E}">
        <p14:creationId xmlns:p14="http://schemas.microsoft.com/office/powerpoint/2010/main" val="122081946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a:xfrm>
            <a:off x="228600" y="204704"/>
            <a:ext cx="10515600" cy="1325563"/>
          </a:xfrm>
        </p:spPr>
        <p:txBody>
          <a:bodyPr/>
          <a:lstStyle/>
          <a:p>
            <a:r>
              <a:rPr lang="en-US" dirty="0"/>
              <a:t>Images Exercise</a:t>
            </a:r>
          </a:p>
        </p:txBody>
      </p:sp>
      <p:sp>
        <p:nvSpPr>
          <p:cNvPr id="5" name="Content Placeholder 4">
            <a:extLst>
              <a:ext uri="{FF2B5EF4-FFF2-40B4-BE49-F238E27FC236}">
                <a16:creationId xmlns:a16="http://schemas.microsoft.com/office/drawing/2014/main" id="{70AE5E56-775C-6143-8595-748337069FAF}"/>
              </a:ext>
            </a:extLst>
          </p:cNvPr>
          <p:cNvSpPr>
            <a:spLocks noGrp="1"/>
          </p:cNvSpPr>
          <p:nvPr>
            <p:ph idx="1"/>
          </p:nvPr>
        </p:nvSpPr>
        <p:spPr/>
        <p:txBody>
          <a:bodyPr/>
          <a:lstStyle/>
          <a:p>
            <a:r>
              <a:rPr lang="en-US" dirty="0"/>
              <a:t>Using Markdown</a:t>
            </a:r>
          </a:p>
          <a:p>
            <a:pPr lvl="1"/>
            <a:r>
              <a:rPr lang="en-US" dirty="0"/>
              <a:t>How does it work </a:t>
            </a:r>
          </a:p>
          <a:p>
            <a:pPr lvl="1"/>
            <a:r>
              <a:rPr lang="en-US" dirty="0"/>
              <a:t>Example</a:t>
            </a:r>
          </a:p>
          <a:p>
            <a:endParaRPr lang="en-US" dirty="0"/>
          </a:p>
          <a:p>
            <a:endParaRPr lang="en-US" dirty="0"/>
          </a:p>
          <a:p>
            <a:r>
              <a:rPr lang="en-US" dirty="0"/>
              <a:t>Using XHTML</a:t>
            </a:r>
          </a:p>
          <a:p>
            <a:pPr lvl="1"/>
            <a:r>
              <a:rPr lang="en-US" dirty="0"/>
              <a:t>How does it work</a:t>
            </a:r>
          </a:p>
          <a:p>
            <a:pPr lvl="1"/>
            <a:r>
              <a:rPr lang="en-US" dirty="0"/>
              <a:t>Example</a:t>
            </a:r>
          </a:p>
          <a:p>
            <a:endParaRPr lang="en-US" dirty="0"/>
          </a:p>
        </p:txBody>
      </p:sp>
    </p:spTree>
    <p:extLst>
      <p:ext uri="{BB962C8B-B14F-4D97-AF65-F5344CB8AC3E}">
        <p14:creationId xmlns:p14="http://schemas.microsoft.com/office/powerpoint/2010/main" val="233327797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p:txBody>
          <a:bodyPr/>
          <a:lstStyle/>
          <a:p>
            <a:r>
              <a:rPr lang="en-US" dirty="0"/>
              <a:t>Examples: Adding Examples</a:t>
            </a:r>
          </a:p>
        </p:txBody>
      </p:sp>
      <p:sp>
        <p:nvSpPr>
          <p:cNvPr id="6" name="Content Placeholder 5">
            <a:extLst>
              <a:ext uri="{FF2B5EF4-FFF2-40B4-BE49-F238E27FC236}">
                <a16:creationId xmlns:a16="http://schemas.microsoft.com/office/drawing/2014/main" id="{67E05367-4AE1-9248-BD05-2CB0DBDF099F}"/>
              </a:ext>
            </a:extLst>
          </p:cNvPr>
          <p:cNvSpPr>
            <a:spLocks noGrp="1"/>
          </p:cNvSpPr>
          <p:nvPr>
            <p:ph idx="1"/>
          </p:nvPr>
        </p:nvSpPr>
        <p:spPr/>
        <p:txBody>
          <a:bodyPr/>
          <a:lstStyle/>
          <a:p>
            <a:r>
              <a:rPr lang="en-US" dirty="0"/>
              <a:t>Adding Examples for profiles </a:t>
            </a:r>
          </a:p>
          <a:p>
            <a:pPr lvl="1"/>
            <a:endParaRPr lang="en-US" dirty="0"/>
          </a:p>
          <a:p>
            <a:pPr lvl="1"/>
            <a:r>
              <a:rPr lang="en-US" dirty="0"/>
              <a:t>Create examples using the Resource structure conformant to the profile definition</a:t>
            </a:r>
          </a:p>
          <a:p>
            <a:pPr lvl="2"/>
            <a:r>
              <a:rPr lang="en-US" dirty="0" err="1"/>
              <a:t>Questionnaireresponse</a:t>
            </a:r>
            <a:r>
              <a:rPr lang="en-US" dirty="0"/>
              <a:t>-</a:t>
            </a:r>
            <a:r>
              <a:rPr lang="en-US" dirty="0" err="1"/>
              <a:t>sdc</a:t>
            </a:r>
            <a:r>
              <a:rPr lang="en-US" dirty="0"/>
              <a:t>-profile-</a:t>
            </a:r>
            <a:r>
              <a:rPr lang="en-US" dirty="0" err="1"/>
              <a:t>example.xml</a:t>
            </a:r>
            <a:endParaRPr lang="en-US" dirty="0"/>
          </a:p>
          <a:p>
            <a:pPr lvl="1"/>
            <a:endParaRPr lang="en-US" dirty="0"/>
          </a:p>
          <a:p>
            <a:pPr lvl="1"/>
            <a:r>
              <a:rPr lang="en-US" dirty="0"/>
              <a:t>Create examples using a Bundle Resource with multiple entries</a:t>
            </a:r>
          </a:p>
          <a:p>
            <a:pPr lvl="2"/>
            <a:r>
              <a:rPr lang="en-US" dirty="0"/>
              <a:t>Each entry showing a different variation of the profile</a:t>
            </a:r>
          </a:p>
          <a:p>
            <a:pPr lvl="3"/>
            <a:r>
              <a:rPr lang="en-US" dirty="0"/>
              <a:t>Questionnaire-</a:t>
            </a:r>
            <a:r>
              <a:rPr lang="en-US" dirty="0" err="1"/>
              <a:t>sdc</a:t>
            </a:r>
            <a:r>
              <a:rPr lang="en-US" dirty="0"/>
              <a:t>-profile-</a:t>
            </a:r>
            <a:r>
              <a:rPr lang="en-US" dirty="0" err="1"/>
              <a:t>example.xml</a:t>
            </a:r>
            <a:endParaRPr lang="en-US" dirty="0"/>
          </a:p>
          <a:p>
            <a:endParaRPr lang="en-US" dirty="0"/>
          </a:p>
          <a:p>
            <a:endParaRPr lang="en-US" dirty="0"/>
          </a:p>
          <a:p>
            <a:pPr marL="457200" lvl="1" indent="0" fontAlgn="base">
              <a:buNone/>
            </a:pPr>
            <a:endParaRPr lang="en-US" dirty="0"/>
          </a:p>
          <a:p>
            <a:pPr marL="0" indent="0">
              <a:buNone/>
            </a:pPr>
            <a:endParaRPr lang="en-US" dirty="0"/>
          </a:p>
        </p:txBody>
      </p:sp>
    </p:spTree>
    <p:extLst>
      <p:ext uri="{BB962C8B-B14F-4D97-AF65-F5344CB8AC3E}">
        <p14:creationId xmlns:p14="http://schemas.microsoft.com/office/powerpoint/2010/main" val="422238969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p:txBody>
          <a:bodyPr/>
          <a:lstStyle/>
          <a:p>
            <a:r>
              <a:rPr lang="en-US" dirty="0"/>
              <a:t>Examples - Exercise </a:t>
            </a:r>
          </a:p>
        </p:txBody>
      </p:sp>
      <p:sp>
        <p:nvSpPr>
          <p:cNvPr id="6" name="Content Placeholder 5">
            <a:extLst>
              <a:ext uri="{FF2B5EF4-FFF2-40B4-BE49-F238E27FC236}">
                <a16:creationId xmlns:a16="http://schemas.microsoft.com/office/drawing/2014/main" id="{67E05367-4AE1-9248-BD05-2CB0DBDF099F}"/>
              </a:ext>
            </a:extLst>
          </p:cNvPr>
          <p:cNvSpPr>
            <a:spLocks noGrp="1"/>
          </p:cNvSpPr>
          <p:nvPr>
            <p:ph idx="1"/>
          </p:nvPr>
        </p:nvSpPr>
        <p:spPr/>
        <p:txBody>
          <a:bodyPr/>
          <a:lstStyle/>
          <a:p>
            <a:r>
              <a:rPr lang="en-US" dirty="0"/>
              <a:t>Add Example for a profile</a:t>
            </a:r>
          </a:p>
          <a:p>
            <a:pPr lvl="1"/>
            <a:r>
              <a:rPr lang="en-US" dirty="0"/>
              <a:t>Copy an entry from the Questionnaire-</a:t>
            </a:r>
            <a:r>
              <a:rPr lang="en-US" dirty="0" err="1"/>
              <a:t>sdc</a:t>
            </a:r>
            <a:r>
              <a:rPr lang="en-US" dirty="0"/>
              <a:t>-profile-</a:t>
            </a:r>
            <a:r>
              <a:rPr lang="en-US" dirty="0" err="1"/>
              <a:t>example.xml</a:t>
            </a:r>
            <a:r>
              <a:rPr lang="en-US" dirty="0"/>
              <a:t> into a new file</a:t>
            </a:r>
          </a:p>
          <a:p>
            <a:pPr lvl="1"/>
            <a:endParaRPr lang="en-US" dirty="0"/>
          </a:p>
          <a:p>
            <a:pPr lvl="1"/>
            <a:r>
              <a:rPr lang="en-US" dirty="0"/>
              <a:t>Modify content </a:t>
            </a:r>
          </a:p>
          <a:p>
            <a:pPr lvl="1"/>
            <a:endParaRPr lang="en-US" dirty="0"/>
          </a:p>
          <a:p>
            <a:pPr lvl="1"/>
            <a:r>
              <a:rPr lang="en-US" dirty="0"/>
              <a:t>Add the example into the </a:t>
            </a:r>
            <a:r>
              <a:rPr lang="en-US" dirty="0" err="1"/>
              <a:t>sdc.xml</a:t>
            </a:r>
            <a:r>
              <a:rPr lang="en-US" dirty="0"/>
              <a:t> and publish the </a:t>
            </a:r>
            <a:r>
              <a:rPr lang="en-US" dirty="0" err="1"/>
              <a:t>ig</a:t>
            </a:r>
            <a:r>
              <a:rPr lang="en-US" dirty="0"/>
              <a:t> and review </a:t>
            </a:r>
          </a:p>
          <a:p>
            <a:pPr marL="0" indent="0">
              <a:buNone/>
            </a:pPr>
            <a:endParaRPr lang="en-US" dirty="0"/>
          </a:p>
        </p:txBody>
      </p:sp>
    </p:spTree>
    <p:extLst>
      <p:ext uri="{BB962C8B-B14F-4D97-AF65-F5344CB8AC3E}">
        <p14:creationId xmlns:p14="http://schemas.microsoft.com/office/powerpoint/2010/main" val="113511629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p:txBody>
          <a:bodyPr/>
          <a:lstStyle/>
          <a:p>
            <a:r>
              <a:rPr lang="en-US" dirty="0"/>
              <a:t>Validator  </a:t>
            </a:r>
          </a:p>
        </p:txBody>
      </p:sp>
      <p:sp>
        <p:nvSpPr>
          <p:cNvPr id="6" name="Content Placeholder 5">
            <a:extLst>
              <a:ext uri="{FF2B5EF4-FFF2-40B4-BE49-F238E27FC236}">
                <a16:creationId xmlns:a16="http://schemas.microsoft.com/office/drawing/2014/main" id="{67E05367-4AE1-9248-BD05-2CB0DBDF099F}"/>
              </a:ext>
            </a:extLst>
          </p:cNvPr>
          <p:cNvSpPr>
            <a:spLocks noGrp="1"/>
          </p:cNvSpPr>
          <p:nvPr>
            <p:ph idx="1"/>
          </p:nvPr>
        </p:nvSpPr>
        <p:spPr/>
        <p:txBody>
          <a:bodyPr/>
          <a:lstStyle/>
          <a:p>
            <a:r>
              <a:rPr lang="en-US" b="0" dirty="0">
                <a:effectLst/>
              </a:rPr>
              <a:t>Find full documentation here: </a:t>
            </a:r>
            <a:r>
              <a:rPr lang="en-US" sz="2800" dirty="0"/>
              <a:t>https://wiki.hl7.org/index.php?title=Using_the_FHIR_Validator</a:t>
            </a:r>
          </a:p>
          <a:p>
            <a:endParaRPr lang="en-US" b="0" dirty="0">
              <a:effectLst/>
            </a:endParaRPr>
          </a:p>
          <a:p>
            <a:r>
              <a:rPr lang="en-US" b="0" dirty="0">
                <a:effectLst/>
              </a:rPr>
              <a:t>Using Validator as part of the IG build</a:t>
            </a:r>
          </a:p>
          <a:p>
            <a:pPr lvl="1"/>
            <a:r>
              <a:rPr lang="en-US" dirty="0"/>
              <a:t>Binding the XML files to specific schemas will validate the structure against the schema.</a:t>
            </a:r>
          </a:p>
          <a:p>
            <a:pPr lvl="1"/>
            <a:endParaRPr lang="en-US" dirty="0"/>
          </a:p>
          <a:p>
            <a:pPr lvl="1"/>
            <a:r>
              <a:rPr lang="en-US" dirty="0"/>
              <a:t>Example: </a:t>
            </a:r>
          </a:p>
          <a:p>
            <a:pPr lvl="2"/>
            <a:r>
              <a:rPr lang="en-US" dirty="0"/>
              <a:t>Questionnaire-</a:t>
            </a:r>
            <a:r>
              <a:rPr lang="en-US" dirty="0" err="1"/>
              <a:t>sdc</a:t>
            </a:r>
            <a:r>
              <a:rPr lang="en-US" dirty="0"/>
              <a:t>-profile-</a:t>
            </a:r>
            <a:r>
              <a:rPr lang="en-US" dirty="0" err="1"/>
              <a:t>example.xml</a:t>
            </a:r>
            <a:r>
              <a:rPr lang="en-US" dirty="0"/>
              <a:t> </a:t>
            </a:r>
          </a:p>
          <a:p>
            <a:pPr marL="0" indent="0">
              <a:buNone/>
            </a:pPr>
            <a:endParaRPr lang="en-US" dirty="0"/>
          </a:p>
        </p:txBody>
      </p:sp>
    </p:spTree>
    <p:extLst>
      <p:ext uri="{BB962C8B-B14F-4D97-AF65-F5344CB8AC3E}">
        <p14:creationId xmlns:p14="http://schemas.microsoft.com/office/powerpoint/2010/main" val="299128047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8EA9-B897-E643-921D-95F3601F6A46}"/>
              </a:ext>
            </a:extLst>
          </p:cNvPr>
          <p:cNvSpPr>
            <a:spLocks noGrp="1"/>
          </p:cNvSpPr>
          <p:nvPr>
            <p:ph type="title"/>
          </p:nvPr>
        </p:nvSpPr>
        <p:spPr/>
        <p:txBody>
          <a:bodyPr/>
          <a:lstStyle/>
          <a:p>
            <a:r>
              <a:rPr lang="en-US" dirty="0"/>
              <a:t>Validator Cont’d  </a:t>
            </a:r>
          </a:p>
        </p:txBody>
      </p:sp>
      <p:sp>
        <p:nvSpPr>
          <p:cNvPr id="6" name="Content Placeholder 5">
            <a:extLst>
              <a:ext uri="{FF2B5EF4-FFF2-40B4-BE49-F238E27FC236}">
                <a16:creationId xmlns:a16="http://schemas.microsoft.com/office/drawing/2014/main" id="{67E05367-4AE1-9248-BD05-2CB0DBDF099F}"/>
              </a:ext>
            </a:extLst>
          </p:cNvPr>
          <p:cNvSpPr>
            <a:spLocks noGrp="1"/>
          </p:cNvSpPr>
          <p:nvPr>
            <p:ph idx="1"/>
          </p:nvPr>
        </p:nvSpPr>
        <p:spPr/>
        <p:txBody>
          <a:bodyPr/>
          <a:lstStyle/>
          <a:p>
            <a:r>
              <a:rPr lang="en-US" b="0" dirty="0">
                <a:effectLst/>
              </a:rPr>
              <a:t>Validation pack (</a:t>
            </a:r>
            <a:r>
              <a:rPr lang="en-US" b="0">
                <a:effectLst/>
              </a:rPr>
              <a:t>NPM Package)</a:t>
            </a:r>
          </a:p>
          <a:p>
            <a:endParaRPr lang="en-US" dirty="0"/>
          </a:p>
          <a:p>
            <a:pPr lvl="1"/>
            <a:r>
              <a:rPr lang="en-US" dirty="0"/>
              <a:t>Can be used by clients and servers to check conformance to specific profiles outlined in the IG </a:t>
            </a:r>
          </a:p>
          <a:p>
            <a:pPr lvl="1"/>
            <a:endParaRPr lang="en-US" dirty="0"/>
          </a:p>
          <a:p>
            <a:pPr lvl="1"/>
            <a:r>
              <a:rPr lang="en-US" dirty="0"/>
              <a:t>Can be used to validate against published code systems and value sets.</a:t>
            </a:r>
          </a:p>
          <a:p>
            <a:pPr marL="0" indent="0">
              <a:buNone/>
            </a:pPr>
            <a:endParaRPr lang="en-US" dirty="0"/>
          </a:p>
        </p:txBody>
      </p:sp>
    </p:spTree>
    <p:extLst>
      <p:ext uri="{BB962C8B-B14F-4D97-AF65-F5344CB8AC3E}">
        <p14:creationId xmlns:p14="http://schemas.microsoft.com/office/powerpoint/2010/main" val="418173609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93C18-5911-46EF-8463-32957F2CDBE8}"/>
              </a:ext>
            </a:extLst>
          </p:cNvPr>
          <p:cNvSpPr>
            <a:spLocks noGrp="1"/>
          </p:cNvSpPr>
          <p:nvPr>
            <p:ph type="title"/>
          </p:nvPr>
        </p:nvSpPr>
        <p:spPr>
          <a:xfrm>
            <a:off x="953729" y="1180841"/>
            <a:ext cx="10284542" cy="2592288"/>
          </a:xfrm>
        </p:spPr>
        <p:txBody>
          <a:bodyPr/>
          <a:lstStyle/>
          <a:p>
            <a:r>
              <a:rPr lang="en-US" dirty="0"/>
              <a:t>FHIR Implementation Guide</a:t>
            </a:r>
            <a:br>
              <a:rPr lang="en-US" dirty="0"/>
            </a:br>
            <a:r>
              <a:rPr lang="en-US" dirty="0"/>
              <a:t>Creation Training</a:t>
            </a:r>
          </a:p>
        </p:txBody>
      </p:sp>
      <p:sp>
        <p:nvSpPr>
          <p:cNvPr id="3" name="Subtitle 2">
            <a:extLst>
              <a:ext uri="{FF2B5EF4-FFF2-40B4-BE49-F238E27FC236}">
                <a16:creationId xmlns:a16="http://schemas.microsoft.com/office/drawing/2014/main" id="{EE075498-C346-4E12-87BC-97F96517F9DD}"/>
              </a:ext>
            </a:extLst>
          </p:cNvPr>
          <p:cNvSpPr>
            <a:spLocks noGrp="1"/>
          </p:cNvSpPr>
          <p:nvPr>
            <p:ph type="subTitle" idx="1"/>
          </p:nvPr>
        </p:nvSpPr>
        <p:spPr/>
        <p:txBody>
          <a:bodyPr/>
          <a:lstStyle/>
          <a:p>
            <a:r>
              <a:rPr lang="en-US" dirty="0"/>
              <a:t>Day Two</a:t>
            </a:r>
          </a:p>
        </p:txBody>
      </p:sp>
    </p:spTree>
    <p:extLst>
      <p:ext uri="{BB962C8B-B14F-4D97-AF65-F5344CB8AC3E}">
        <p14:creationId xmlns:p14="http://schemas.microsoft.com/office/powerpoint/2010/main" val="597448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C3147C-04DF-47A1-829A-D11830174B52}"/>
              </a:ext>
            </a:extLst>
          </p:cNvPr>
          <p:cNvSpPr>
            <a:spLocks noGrp="1"/>
          </p:cNvSpPr>
          <p:nvPr>
            <p:ph type="title"/>
          </p:nvPr>
        </p:nvSpPr>
        <p:spPr/>
        <p:txBody>
          <a:bodyPr/>
          <a:lstStyle/>
          <a:p>
            <a:r>
              <a:rPr lang="en-CA" dirty="0" err="1"/>
              <a:t>Fhir</a:t>
            </a:r>
            <a:r>
              <a:rPr lang="en-CA" dirty="0"/>
              <a:t> Profiling</a:t>
            </a:r>
            <a:endParaRPr lang="en-US" dirty="0"/>
          </a:p>
        </p:txBody>
      </p:sp>
      <p:sp>
        <p:nvSpPr>
          <p:cNvPr id="5" name="Text Placeholder 4">
            <a:extLst>
              <a:ext uri="{FF2B5EF4-FFF2-40B4-BE49-F238E27FC236}">
                <a16:creationId xmlns:a16="http://schemas.microsoft.com/office/drawing/2014/main" id="{DF69BF02-A31C-4F09-ADDB-E80088310A82}"/>
              </a:ext>
            </a:extLst>
          </p:cNvPr>
          <p:cNvSpPr>
            <a:spLocks noGrp="1"/>
          </p:cNvSpPr>
          <p:nvPr>
            <p:ph type="body" idx="1"/>
          </p:nvPr>
        </p:nvSpPr>
        <p:spPr/>
        <p:txBody>
          <a:bodyPr/>
          <a:lstStyle/>
          <a:p>
            <a:r>
              <a:rPr lang="en-CA" dirty="0"/>
              <a:t>Building an Implementation Guide</a:t>
            </a:r>
            <a:endParaRPr lang="en-US" dirty="0"/>
          </a:p>
        </p:txBody>
      </p:sp>
    </p:spTree>
    <p:extLst>
      <p:ext uri="{BB962C8B-B14F-4D97-AF65-F5344CB8AC3E}">
        <p14:creationId xmlns:p14="http://schemas.microsoft.com/office/powerpoint/2010/main" val="104851812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2C72F7B-1949-437D-83C9-9E45EA0BC3EB}"/>
              </a:ext>
            </a:extLst>
          </p:cNvPr>
          <p:cNvSpPr>
            <a:spLocks noGrp="1"/>
          </p:cNvSpPr>
          <p:nvPr>
            <p:ph type="title"/>
          </p:nvPr>
        </p:nvSpPr>
        <p:spPr/>
        <p:txBody>
          <a:bodyPr/>
          <a:lstStyle/>
          <a:p>
            <a:r>
              <a:rPr lang="en-CA" dirty="0"/>
              <a:t>Questions?</a:t>
            </a:r>
            <a:endParaRPr lang="en-US" dirty="0"/>
          </a:p>
        </p:txBody>
      </p:sp>
      <p:sp>
        <p:nvSpPr>
          <p:cNvPr id="5" name="Text Placeholder 4">
            <a:extLst>
              <a:ext uri="{FF2B5EF4-FFF2-40B4-BE49-F238E27FC236}">
                <a16:creationId xmlns:a16="http://schemas.microsoft.com/office/drawing/2014/main" id="{1C97FE2D-D758-4D8C-84CC-12D4653B75C9}"/>
              </a:ext>
            </a:extLst>
          </p:cNvPr>
          <p:cNvSpPr>
            <a:spLocks noGrp="1"/>
          </p:cNvSpPr>
          <p:nvPr>
            <p:ph type="body" idx="1"/>
          </p:nvPr>
        </p:nvSpPr>
        <p:spPr/>
        <p:txBody>
          <a:bodyPr/>
          <a:lstStyle/>
          <a:p>
            <a:r>
              <a:rPr lang="en-CA" dirty="0"/>
              <a:t>You’ve had some time to think</a:t>
            </a:r>
            <a:endParaRPr lang="en-US" dirty="0"/>
          </a:p>
        </p:txBody>
      </p:sp>
    </p:spTree>
    <p:extLst>
      <p:ext uri="{BB962C8B-B14F-4D97-AF65-F5344CB8AC3E}">
        <p14:creationId xmlns:p14="http://schemas.microsoft.com/office/powerpoint/2010/main" val="95062778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F468C3-E694-4B01-915C-3B504F2E9BBD}"/>
              </a:ext>
            </a:extLst>
          </p:cNvPr>
          <p:cNvSpPr>
            <a:spLocks noGrp="1"/>
          </p:cNvSpPr>
          <p:nvPr>
            <p:ph type="title"/>
          </p:nvPr>
        </p:nvSpPr>
        <p:spPr/>
        <p:txBody>
          <a:bodyPr/>
          <a:lstStyle/>
          <a:p>
            <a:r>
              <a:rPr lang="en-CA" dirty="0"/>
              <a:t>FHIR Publishing Process</a:t>
            </a:r>
            <a:endParaRPr lang="en-US" dirty="0"/>
          </a:p>
        </p:txBody>
      </p:sp>
      <p:sp>
        <p:nvSpPr>
          <p:cNvPr id="5" name="Text Placeholder 4">
            <a:extLst>
              <a:ext uri="{FF2B5EF4-FFF2-40B4-BE49-F238E27FC236}">
                <a16:creationId xmlns:a16="http://schemas.microsoft.com/office/drawing/2014/main" id="{D8A47999-3DAB-4ACA-86CA-CB702F22C160}"/>
              </a:ext>
            </a:extLst>
          </p:cNvPr>
          <p:cNvSpPr>
            <a:spLocks noGrp="1"/>
          </p:cNvSpPr>
          <p:nvPr>
            <p:ph type="body" idx="1"/>
          </p:nvPr>
        </p:nvSpPr>
        <p:spPr/>
        <p:txBody>
          <a:bodyPr/>
          <a:lstStyle/>
          <a:p>
            <a:r>
              <a:rPr lang="en-CA" dirty="0"/>
              <a:t>Process is Important</a:t>
            </a:r>
            <a:endParaRPr lang="en-US" dirty="0"/>
          </a:p>
        </p:txBody>
      </p:sp>
    </p:spTree>
    <p:extLst>
      <p:ext uri="{BB962C8B-B14F-4D97-AF65-F5344CB8AC3E}">
        <p14:creationId xmlns:p14="http://schemas.microsoft.com/office/powerpoint/2010/main" val="361077800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8EDBB-7D0C-324F-9D92-379210AC4922}"/>
              </a:ext>
            </a:extLst>
          </p:cNvPr>
          <p:cNvSpPr>
            <a:spLocks noGrp="1"/>
          </p:cNvSpPr>
          <p:nvPr>
            <p:ph type="title"/>
          </p:nvPr>
        </p:nvSpPr>
        <p:spPr/>
        <p:txBody>
          <a:bodyPr/>
          <a:lstStyle/>
          <a:p>
            <a:r>
              <a:rPr lang="en-US" dirty="0"/>
              <a:t>Topics</a:t>
            </a:r>
          </a:p>
        </p:txBody>
      </p:sp>
      <p:sp>
        <p:nvSpPr>
          <p:cNvPr id="3" name="Content Placeholder 2">
            <a:extLst>
              <a:ext uri="{FF2B5EF4-FFF2-40B4-BE49-F238E27FC236}">
                <a16:creationId xmlns:a16="http://schemas.microsoft.com/office/drawing/2014/main" id="{E7F517F1-7967-994A-92E7-0B56C37FB28C}"/>
              </a:ext>
            </a:extLst>
          </p:cNvPr>
          <p:cNvSpPr>
            <a:spLocks noGrp="1"/>
          </p:cNvSpPr>
          <p:nvPr>
            <p:ph idx="1"/>
          </p:nvPr>
        </p:nvSpPr>
        <p:spPr/>
        <p:txBody>
          <a:bodyPr/>
          <a:lstStyle/>
          <a:p>
            <a:r>
              <a:rPr lang="en-CA" dirty="0"/>
              <a:t>Project Scope Statement (PSS)</a:t>
            </a:r>
          </a:p>
          <a:p>
            <a:r>
              <a:rPr lang="en-CA" dirty="0"/>
              <a:t>Implementation Guide proposals</a:t>
            </a:r>
          </a:p>
          <a:p>
            <a:r>
              <a:rPr lang="en-CA" dirty="0"/>
              <a:t>Publication checklist</a:t>
            </a:r>
          </a:p>
          <a:p>
            <a:r>
              <a:rPr lang="en-CA" dirty="0"/>
              <a:t>Using </a:t>
            </a:r>
            <a:r>
              <a:rPr lang="en-CA" dirty="0" err="1"/>
              <a:t>Zulip</a:t>
            </a:r>
            <a:r>
              <a:rPr lang="en-CA" dirty="0"/>
              <a:t> and WG Calls</a:t>
            </a:r>
          </a:p>
          <a:p>
            <a:endParaRPr lang="en-US" dirty="0"/>
          </a:p>
        </p:txBody>
      </p:sp>
      <p:sp>
        <p:nvSpPr>
          <p:cNvPr id="4" name="Slide Number Placeholder 3">
            <a:extLst>
              <a:ext uri="{FF2B5EF4-FFF2-40B4-BE49-F238E27FC236}">
                <a16:creationId xmlns:a16="http://schemas.microsoft.com/office/drawing/2014/main" id="{148F01F4-70BE-9649-90AF-04E5EF18BC10}"/>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82</a:t>
            </a:fld>
            <a:endParaRPr lang="en-US" dirty="0"/>
          </a:p>
        </p:txBody>
      </p:sp>
      <p:sp>
        <p:nvSpPr>
          <p:cNvPr id="5" name="Footer Placeholder 4">
            <a:extLst>
              <a:ext uri="{FF2B5EF4-FFF2-40B4-BE49-F238E27FC236}">
                <a16:creationId xmlns:a16="http://schemas.microsoft.com/office/drawing/2014/main" id="{6AB24CF3-27BD-4949-800E-A979022CEEB1}"/>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371973545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1B202-9D2B-B442-9945-01B1C6B29895}"/>
              </a:ext>
            </a:extLst>
          </p:cNvPr>
          <p:cNvSpPr>
            <a:spLocks noGrp="1"/>
          </p:cNvSpPr>
          <p:nvPr>
            <p:ph type="title"/>
          </p:nvPr>
        </p:nvSpPr>
        <p:spPr/>
        <p:txBody>
          <a:bodyPr/>
          <a:lstStyle/>
          <a:p>
            <a:r>
              <a:rPr lang="en-US" dirty="0"/>
              <a:t>HL7 Processes</a:t>
            </a:r>
          </a:p>
        </p:txBody>
      </p:sp>
      <p:sp>
        <p:nvSpPr>
          <p:cNvPr id="3" name="Content Placeholder 2">
            <a:extLst>
              <a:ext uri="{FF2B5EF4-FFF2-40B4-BE49-F238E27FC236}">
                <a16:creationId xmlns:a16="http://schemas.microsoft.com/office/drawing/2014/main" id="{923651B4-DEBA-3B4B-ABC1-8F4A1E32936B}"/>
              </a:ext>
            </a:extLst>
          </p:cNvPr>
          <p:cNvSpPr>
            <a:spLocks noGrp="1"/>
          </p:cNvSpPr>
          <p:nvPr>
            <p:ph idx="1"/>
          </p:nvPr>
        </p:nvSpPr>
        <p:spPr/>
        <p:txBody>
          <a:bodyPr/>
          <a:lstStyle/>
          <a:p>
            <a:r>
              <a:rPr lang="en-US" dirty="0"/>
              <a:t>Some of the process steps may be managed by WG Co-Chairs or by a Project Manager</a:t>
            </a:r>
          </a:p>
          <a:p>
            <a:pPr lvl="1"/>
            <a:r>
              <a:rPr lang="en-US" dirty="0"/>
              <a:t>But you should be aware of the processes at least at a high level</a:t>
            </a:r>
          </a:p>
        </p:txBody>
      </p:sp>
      <p:sp>
        <p:nvSpPr>
          <p:cNvPr id="4" name="Slide Number Placeholder 3">
            <a:extLst>
              <a:ext uri="{FF2B5EF4-FFF2-40B4-BE49-F238E27FC236}">
                <a16:creationId xmlns:a16="http://schemas.microsoft.com/office/drawing/2014/main" id="{DB001C9A-2444-E948-948B-6BD07644B797}"/>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83</a:t>
            </a:fld>
            <a:endParaRPr lang="en-US" dirty="0"/>
          </a:p>
        </p:txBody>
      </p:sp>
      <p:sp>
        <p:nvSpPr>
          <p:cNvPr id="5" name="Footer Placeholder 4">
            <a:extLst>
              <a:ext uri="{FF2B5EF4-FFF2-40B4-BE49-F238E27FC236}">
                <a16:creationId xmlns:a16="http://schemas.microsoft.com/office/drawing/2014/main" id="{1179A743-182B-FA4C-8B7C-EFC79995C4E5}"/>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187200797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D649F-E93E-E346-9D90-BA93F563EDB2}"/>
              </a:ext>
            </a:extLst>
          </p:cNvPr>
          <p:cNvSpPr>
            <a:spLocks noGrp="1"/>
          </p:cNvSpPr>
          <p:nvPr>
            <p:ph type="title"/>
          </p:nvPr>
        </p:nvSpPr>
        <p:spPr/>
        <p:txBody>
          <a:bodyPr/>
          <a:lstStyle/>
          <a:p>
            <a:r>
              <a:rPr lang="en-US" dirty="0"/>
              <a:t>Confluence Pages and Checklist</a:t>
            </a:r>
          </a:p>
        </p:txBody>
      </p:sp>
      <p:sp>
        <p:nvSpPr>
          <p:cNvPr id="3" name="Content Placeholder 2">
            <a:extLst>
              <a:ext uri="{FF2B5EF4-FFF2-40B4-BE49-F238E27FC236}">
                <a16:creationId xmlns:a16="http://schemas.microsoft.com/office/drawing/2014/main" id="{E3FFBCF7-8156-8146-BF0A-987F547CEF82}"/>
              </a:ext>
            </a:extLst>
          </p:cNvPr>
          <p:cNvSpPr>
            <a:spLocks noGrp="1"/>
          </p:cNvSpPr>
          <p:nvPr>
            <p:ph idx="1"/>
          </p:nvPr>
        </p:nvSpPr>
        <p:spPr/>
        <p:txBody>
          <a:bodyPr/>
          <a:lstStyle/>
          <a:p>
            <a:r>
              <a:rPr lang="en-US" dirty="0"/>
              <a:t>A set of Confluence pages have been set up to provide guidance on FHIR IG processes</a:t>
            </a:r>
          </a:p>
          <a:p>
            <a:pPr lvl="1"/>
            <a:r>
              <a:rPr lang="en-CA" dirty="0">
                <a:hlinkClick r:id="rId2"/>
              </a:rPr>
              <a:t>https://confluence.hl7.org/display/HL7/FHIR+Implementation+Guide+Process+Flow</a:t>
            </a:r>
            <a:endParaRPr lang="en-CA" dirty="0"/>
          </a:p>
          <a:p>
            <a:pPr lvl="1"/>
            <a:r>
              <a:rPr lang="en-CA" dirty="0"/>
              <a:t>Walk through each process, relevant steps and dependencies</a:t>
            </a:r>
          </a:p>
          <a:p>
            <a:pPr lvl="1"/>
            <a:r>
              <a:rPr lang="en-CA" dirty="0"/>
              <a:t>Include links to relevant documents and forms</a:t>
            </a:r>
            <a:endParaRPr lang="en-US" dirty="0"/>
          </a:p>
        </p:txBody>
      </p:sp>
      <p:sp>
        <p:nvSpPr>
          <p:cNvPr id="4" name="Slide Number Placeholder 3">
            <a:extLst>
              <a:ext uri="{FF2B5EF4-FFF2-40B4-BE49-F238E27FC236}">
                <a16:creationId xmlns:a16="http://schemas.microsoft.com/office/drawing/2014/main" id="{53820AED-81C4-7E4A-BEA9-C23A5277399B}"/>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84</a:t>
            </a:fld>
            <a:endParaRPr lang="en-US" dirty="0"/>
          </a:p>
        </p:txBody>
      </p:sp>
      <p:sp>
        <p:nvSpPr>
          <p:cNvPr id="5" name="Footer Placeholder 4">
            <a:extLst>
              <a:ext uri="{FF2B5EF4-FFF2-40B4-BE49-F238E27FC236}">
                <a16:creationId xmlns:a16="http://schemas.microsoft.com/office/drawing/2014/main" id="{D28A1996-61C7-224B-98CF-B573874853E9}"/>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9166793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891AA-F5AD-1942-A278-4D1C8CB286DB}"/>
              </a:ext>
            </a:extLst>
          </p:cNvPr>
          <p:cNvSpPr>
            <a:spLocks noGrp="1"/>
          </p:cNvSpPr>
          <p:nvPr>
            <p:ph type="title"/>
          </p:nvPr>
        </p:nvSpPr>
        <p:spPr/>
        <p:txBody>
          <a:bodyPr/>
          <a:lstStyle/>
          <a:p>
            <a:r>
              <a:rPr lang="en-US" dirty="0"/>
              <a:t>FHIR IG Process Flow</a:t>
            </a:r>
          </a:p>
        </p:txBody>
      </p:sp>
      <p:pic>
        <p:nvPicPr>
          <p:cNvPr id="7" name="Content Placeholder 6">
            <a:extLst>
              <a:ext uri="{FF2B5EF4-FFF2-40B4-BE49-F238E27FC236}">
                <a16:creationId xmlns:a16="http://schemas.microsoft.com/office/drawing/2014/main" id="{BA712BFD-1090-4C48-BE34-F21E053CB369}"/>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242171" y="1773238"/>
            <a:ext cx="3440458" cy="4679950"/>
          </a:xfrm>
        </p:spPr>
      </p:pic>
      <p:sp>
        <p:nvSpPr>
          <p:cNvPr id="4" name="Content Placeholder 3">
            <a:extLst>
              <a:ext uri="{FF2B5EF4-FFF2-40B4-BE49-F238E27FC236}">
                <a16:creationId xmlns:a16="http://schemas.microsoft.com/office/drawing/2014/main" id="{79F22604-E210-584D-A323-2035AACAD859}"/>
              </a:ext>
            </a:extLst>
          </p:cNvPr>
          <p:cNvSpPr>
            <a:spLocks noGrp="1"/>
          </p:cNvSpPr>
          <p:nvPr>
            <p:ph sz="half" idx="2"/>
          </p:nvPr>
        </p:nvSpPr>
        <p:spPr/>
        <p:txBody>
          <a:bodyPr/>
          <a:lstStyle/>
          <a:p>
            <a:r>
              <a:rPr lang="en-CA" dirty="0">
                <a:hlinkClick r:id="rId3"/>
              </a:rPr>
              <a:t>https://confluence.hl7.org/display/HL7/FHIR+Implementation+Guide+Process+Flow</a:t>
            </a:r>
            <a:endParaRPr lang="en-CA" dirty="0"/>
          </a:p>
          <a:p>
            <a:r>
              <a:rPr lang="en-CA" dirty="0"/>
              <a:t>There are some FHIR specific requirements to be aware of</a:t>
            </a:r>
            <a:endParaRPr lang="en-US" dirty="0"/>
          </a:p>
          <a:p>
            <a:endParaRPr lang="en-US" dirty="0"/>
          </a:p>
        </p:txBody>
      </p:sp>
      <p:sp>
        <p:nvSpPr>
          <p:cNvPr id="5" name="Slide Number Placeholder 4">
            <a:extLst>
              <a:ext uri="{FF2B5EF4-FFF2-40B4-BE49-F238E27FC236}">
                <a16:creationId xmlns:a16="http://schemas.microsoft.com/office/drawing/2014/main" id="{3CCB3EDF-53F6-A44A-8E5B-79E313212837}"/>
              </a:ext>
            </a:extLst>
          </p:cNvPr>
          <p:cNvSpPr>
            <a:spLocks noGrp="1"/>
          </p:cNvSpPr>
          <p:nvPr>
            <p:ph type="sldNum" sz="quarter" idx="4"/>
          </p:nvPr>
        </p:nvSpPr>
        <p:spPr/>
        <p:txBody>
          <a:bodyPr/>
          <a:lstStyle/>
          <a:p>
            <a:fld id="{5CC3E5C4-3E2B-40F1-9F2B-C46CEB0C88DF}" type="slidenum">
              <a:rPr lang="en-CA" smtClean="0"/>
              <a:pPr/>
              <a:t>85</a:t>
            </a:fld>
            <a:endParaRPr lang="en-CA" dirty="0"/>
          </a:p>
        </p:txBody>
      </p:sp>
    </p:spTree>
    <p:extLst>
      <p:ext uri="{BB962C8B-B14F-4D97-AF65-F5344CB8AC3E}">
        <p14:creationId xmlns:p14="http://schemas.microsoft.com/office/powerpoint/2010/main" val="425360900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9067EDA-5CA0-BF42-93B4-7CEB4D2D1FA3}"/>
              </a:ext>
            </a:extLst>
          </p:cNvPr>
          <p:cNvSpPr>
            <a:spLocks noGrp="1"/>
          </p:cNvSpPr>
          <p:nvPr>
            <p:ph type="title"/>
          </p:nvPr>
        </p:nvSpPr>
        <p:spPr/>
        <p:txBody>
          <a:bodyPr/>
          <a:lstStyle/>
          <a:p>
            <a:r>
              <a:rPr lang="en-US" dirty="0"/>
              <a:t>Calendars</a:t>
            </a:r>
          </a:p>
        </p:txBody>
      </p:sp>
      <p:sp>
        <p:nvSpPr>
          <p:cNvPr id="8" name="Content Placeholder 7">
            <a:extLst>
              <a:ext uri="{FF2B5EF4-FFF2-40B4-BE49-F238E27FC236}">
                <a16:creationId xmlns:a16="http://schemas.microsoft.com/office/drawing/2014/main" id="{ADF14AA4-8492-1D4B-AF4E-E6CC6297E5C9}"/>
              </a:ext>
            </a:extLst>
          </p:cNvPr>
          <p:cNvSpPr>
            <a:spLocks noGrp="1"/>
          </p:cNvSpPr>
          <p:nvPr>
            <p:ph idx="1"/>
          </p:nvPr>
        </p:nvSpPr>
        <p:spPr/>
        <p:txBody>
          <a:bodyPr/>
          <a:lstStyle/>
          <a:p>
            <a:r>
              <a:rPr lang="en-US" dirty="0"/>
              <a:t>HL7 Calendars</a:t>
            </a:r>
          </a:p>
          <a:p>
            <a:pPr lvl="1"/>
            <a:r>
              <a:rPr lang="en-CA" dirty="0">
                <a:hlinkClick r:id="rId2"/>
              </a:rPr>
              <a:t>https://confluence.hl7.org/display/HL7/HL7+Calendars</a:t>
            </a:r>
            <a:endParaRPr lang="en-CA" dirty="0"/>
          </a:p>
          <a:p>
            <a:r>
              <a:rPr lang="en-CA" dirty="0"/>
              <a:t>FHIR specific dates</a:t>
            </a:r>
          </a:p>
          <a:p>
            <a:pPr lvl="1"/>
            <a:r>
              <a:rPr lang="en-CA" dirty="0">
                <a:hlinkClick r:id="rId3"/>
              </a:rPr>
              <a:t>https://confluence.hl7.org/display/HL7/HL7+FHIR-specific+dates</a:t>
            </a:r>
            <a:endParaRPr lang="en-US" dirty="0"/>
          </a:p>
          <a:p>
            <a:endParaRPr lang="en-CA" dirty="0"/>
          </a:p>
        </p:txBody>
      </p:sp>
      <p:sp>
        <p:nvSpPr>
          <p:cNvPr id="4" name="Slide Number Placeholder 3">
            <a:extLst>
              <a:ext uri="{FF2B5EF4-FFF2-40B4-BE49-F238E27FC236}">
                <a16:creationId xmlns:a16="http://schemas.microsoft.com/office/drawing/2014/main" id="{F5E73E70-7F40-2346-83C3-31846BCF3736}"/>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86</a:t>
            </a:fld>
            <a:endParaRPr lang="en-US" dirty="0"/>
          </a:p>
        </p:txBody>
      </p:sp>
      <p:sp>
        <p:nvSpPr>
          <p:cNvPr id="6" name="Footer Placeholder 5">
            <a:extLst>
              <a:ext uri="{FF2B5EF4-FFF2-40B4-BE49-F238E27FC236}">
                <a16:creationId xmlns:a16="http://schemas.microsoft.com/office/drawing/2014/main" id="{51D923DC-A134-1645-80FD-279883C5C68E}"/>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altLang="en-US" dirty="0"/>
          </a:p>
        </p:txBody>
      </p:sp>
    </p:spTree>
    <p:extLst>
      <p:ext uri="{BB962C8B-B14F-4D97-AF65-F5344CB8AC3E}">
        <p14:creationId xmlns:p14="http://schemas.microsoft.com/office/powerpoint/2010/main" val="420774618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59A9065-4345-9541-9D99-0B84FB91A8B6}"/>
              </a:ext>
            </a:extLst>
          </p:cNvPr>
          <p:cNvSpPr>
            <a:spLocks noGrp="1"/>
          </p:cNvSpPr>
          <p:nvPr>
            <p:ph type="title"/>
          </p:nvPr>
        </p:nvSpPr>
        <p:spPr>
          <a:xfrm>
            <a:off x="458005" y="332657"/>
            <a:ext cx="8736971" cy="1152128"/>
          </a:xfrm>
        </p:spPr>
        <p:txBody>
          <a:bodyPr/>
          <a:lstStyle/>
          <a:p>
            <a:r>
              <a:rPr lang="en-US" dirty="0"/>
              <a:t>Process Steps</a:t>
            </a:r>
          </a:p>
        </p:txBody>
      </p:sp>
      <p:sp>
        <p:nvSpPr>
          <p:cNvPr id="3" name="Content Placeholder 2">
            <a:extLst>
              <a:ext uri="{FF2B5EF4-FFF2-40B4-BE49-F238E27FC236}">
                <a16:creationId xmlns:a16="http://schemas.microsoft.com/office/drawing/2014/main" id="{E58B721A-0603-5649-977B-55C29C666A87}"/>
              </a:ext>
            </a:extLst>
          </p:cNvPr>
          <p:cNvSpPr>
            <a:spLocks noGrp="1"/>
          </p:cNvSpPr>
          <p:nvPr>
            <p:ph idx="1"/>
          </p:nvPr>
        </p:nvSpPr>
        <p:spPr>
          <a:xfrm>
            <a:off x="534634" y="1837678"/>
            <a:ext cx="11176000" cy="4624536"/>
          </a:xfrm>
        </p:spPr>
        <p:txBody>
          <a:bodyPr>
            <a:normAutofit/>
          </a:bodyPr>
          <a:lstStyle/>
          <a:p>
            <a:r>
              <a:rPr lang="en-CA" sz="3200" dirty="0"/>
              <a:t>WG Approvals of PSS </a:t>
            </a:r>
          </a:p>
          <a:p>
            <a:r>
              <a:rPr lang="en-CA" sz="3200" dirty="0"/>
              <a:t>Notice of Intent to Ballot (NIB)</a:t>
            </a:r>
          </a:p>
          <a:p>
            <a:r>
              <a:rPr lang="en-CA" sz="3200" dirty="0"/>
              <a:t>Harmonization</a:t>
            </a:r>
          </a:p>
          <a:p>
            <a:r>
              <a:rPr lang="en-CA" sz="3200" dirty="0"/>
              <a:t>Initial content </a:t>
            </a:r>
          </a:p>
          <a:p>
            <a:r>
              <a:rPr lang="en-CA" sz="3200" dirty="0"/>
              <a:t>Ballot reconciliation deadline </a:t>
            </a:r>
          </a:p>
          <a:p>
            <a:r>
              <a:rPr lang="en-CA" sz="3200" dirty="0"/>
              <a:t>Final content deadline</a:t>
            </a:r>
          </a:p>
          <a:p>
            <a:r>
              <a:rPr lang="en-CA" sz="3200" dirty="0"/>
              <a:t>Ballot Readiness Sign-off</a:t>
            </a:r>
          </a:p>
        </p:txBody>
      </p:sp>
      <p:sp>
        <p:nvSpPr>
          <p:cNvPr id="4" name="Slide Number Placeholder 3">
            <a:extLst>
              <a:ext uri="{FF2B5EF4-FFF2-40B4-BE49-F238E27FC236}">
                <a16:creationId xmlns:a16="http://schemas.microsoft.com/office/drawing/2014/main" id="{1AEBD59A-B74A-664A-9BF1-59597D83B7F7}"/>
              </a:ext>
            </a:extLst>
          </p:cNvPr>
          <p:cNvSpPr>
            <a:spLocks noGrp="1"/>
          </p:cNvSpPr>
          <p:nvPr>
            <p:ph type="sldNum" sz="quarter" idx="4"/>
          </p:nvPr>
        </p:nvSpPr>
        <p:spPr bwMode="auto">
          <a:prstGeom prst="rect">
            <a:avLst/>
          </a:prstGeom>
          <a:noFill/>
          <a:ln w="9525">
            <a:noFill/>
            <a:miter lim="800000"/>
            <a:headEnd/>
            <a:tailEnd/>
          </a:ln>
          <a:effectLst/>
        </p:spPr>
        <p:txBody>
          <a:bodyPr vert="horz" wrap="square" lIns="91440" tIns="45720" rIns="91440" bIns="45720" numCol="1" rtlCol="0"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3193C222-0D39-4811-86B3-D597E417D9CA}" type="slidenum">
              <a:rPr lang="en-US" smtClean="0"/>
              <a:pPr/>
              <a:t>87</a:t>
            </a:fld>
            <a:endParaRPr lang="en-US" dirty="0"/>
          </a:p>
        </p:txBody>
      </p:sp>
      <p:sp>
        <p:nvSpPr>
          <p:cNvPr id="5" name="Footer Placeholder 4">
            <a:extLst>
              <a:ext uri="{FF2B5EF4-FFF2-40B4-BE49-F238E27FC236}">
                <a16:creationId xmlns:a16="http://schemas.microsoft.com/office/drawing/2014/main" id="{BFC61FE0-BEDB-3342-B21A-E9622EE1DEDC}"/>
              </a:ext>
            </a:extLst>
          </p:cNvPr>
          <p:cNvSpPr>
            <a:spLocks noGrp="1"/>
          </p:cNvSpPr>
          <p:nvPr>
            <p:ph type="ftr" sz="quarter" idx="4294967295"/>
          </p:nvPr>
        </p:nvSpPr>
        <p:spPr>
          <a:xfrm>
            <a:off x="1524000" y="6477000"/>
            <a:ext cx="6496050" cy="236538"/>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79972090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9D43467-8665-364B-AB07-5E2F79102126}"/>
              </a:ext>
            </a:extLst>
          </p:cNvPr>
          <p:cNvSpPr>
            <a:spLocks noGrp="1"/>
          </p:cNvSpPr>
          <p:nvPr>
            <p:ph type="title"/>
          </p:nvPr>
        </p:nvSpPr>
        <p:spPr/>
        <p:txBody>
          <a:bodyPr/>
          <a:lstStyle/>
          <a:p>
            <a:r>
              <a:rPr lang="en-US" dirty="0"/>
              <a:t>FHIR Specific Steps</a:t>
            </a:r>
          </a:p>
        </p:txBody>
      </p:sp>
      <p:sp>
        <p:nvSpPr>
          <p:cNvPr id="9" name="Content Placeholder 8">
            <a:extLst>
              <a:ext uri="{FF2B5EF4-FFF2-40B4-BE49-F238E27FC236}">
                <a16:creationId xmlns:a16="http://schemas.microsoft.com/office/drawing/2014/main" id="{AC9A9DBA-35A6-C94E-8E9E-8541D22135FB}"/>
              </a:ext>
            </a:extLst>
          </p:cNvPr>
          <p:cNvSpPr>
            <a:spLocks noGrp="1"/>
          </p:cNvSpPr>
          <p:nvPr>
            <p:ph idx="1"/>
          </p:nvPr>
        </p:nvSpPr>
        <p:spPr/>
        <p:txBody>
          <a:bodyPr>
            <a:normAutofit/>
          </a:bodyPr>
          <a:lstStyle/>
          <a:p>
            <a:r>
              <a:rPr lang="en-CA" sz="3200" dirty="0"/>
              <a:t>FHIR IG Proposals Due</a:t>
            </a:r>
          </a:p>
          <a:p>
            <a:r>
              <a:rPr lang="en-CA" sz="3200" dirty="0"/>
              <a:t>FHIR IG substantially complete</a:t>
            </a:r>
          </a:p>
          <a:p>
            <a:r>
              <a:rPr lang="en-CA" sz="3200" dirty="0"/>
              <a:t>FHIR ballot core substantive freeze</a:t>
            </a:r>
          </a:p>
          <a:p>
            <a:r>
              <a:rPr lang="en-CA" sz="3200" dirty="0"/>
              <a:t>FHIR QA Deadline</a:t>
            </a:r>
          </a:p>
          <a:p>
            <a:r>
              <a:rPr lang="en-CA" sz="3200" dirty="0"/>
              <a:t>FHIR Final QA Deadline</a:t>
            </a:r>
          </a:p>
          <a:p>
            <a:r>
              <a:rPr lang="en-CA" sz="3200" dirty="0"/>
              <a:t>FHIR Connectathon Proposals Due</a:t>
            </a:r>
          </a:p>
          <a:p>
            <a:endParaRPr lang="en-US" dirty="0"/>
          </a:p>
        </p:txBody>
      </p:sp>
      <p:sp>
        <p:nvSpPr>
          <p:cNvPr id="7" name="Slide Number Placeholder 6">
            <a:extLst>
              <a:ext uri="{FF2B5EF4-FFF2-40B4-BE49-F238E27FC236}">
                <a16:creationId xmlns:a16="http://schemas.microsoft.com/office/drawing/2014/main" id="{D27F778F-F072-CC4D-8D18-CE3949DAB99C}"/>
              </a:ext>
            </a:extLst>
          </p:cNvPr>
          <p:cNvSpPr>
            <a:spLocks noGrp="1"/>
          </p:cNvSpPr>
          <p:nvPr>
            <p:ph type="sldNum" sz="quarter" idx="4"/>
          </p:nvPr>
        </p:nvSpPr>
        <p:spPr/>
        <p:txBody>
          <a:bodyPr/>
          <a:lstStyle/>
          <a:p>
            <a:fld id="{5CC3E5C4-3E2B-40F1-9F2B-C46CEB0C88DF}" type="slidenum">
              <a:rPr lang="en-CA" smtClean="0"/>
              <a:pPr/>
              <a:t>88</a:t>
            </a:fld>
            <a:endParaRPr lang="en-CA" dirty="0"/>
          </a:p>
        </p:txBody>
      </p:sp>
    </p:spTree>
    <p:extLst>
      <p:ext uri="{BB962C8B-B14F-4D97-AF65-F5344CB8AC3E}">
        <p14:creationId xmlns:p14="http://schemas.microsoft.com/office/powerpoint/2010/main" val="271812244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E0038-E3DA-304C-A997-BC0749354650}"/>
              </a:ext>
            </a:extLst>
          </p:cNvPr>
          <p:cNvSpPr>
            <a:spLocks noGrp="1"/>
          </p:cNvSpPr>
          <p:nvPr>
            <p:ph type="title"/>
          </p:nvPr>
        </p:nvSpPr>
        <p:spPr/>
        <p:txBody>
          <a:bodyPr/>
          <a:lstStyle/>
          <a:p>
            <a:r>
              <a:rPr lang="en-US" dirty="0"/>
              <a:t>Appeal Deadlines</a:t>
            </a:r>
          </a:p>
        </p:txBody>
      </p:sp>
      <p:sp>
        <p:nvSpPr>
          <p:cNvPr id="3" name="Content Placeholder 2">
            <a:extLst>
              <a:ext uri="{FF2B5EF4-FFF2-40B4-BE49-F238E27FC236}">
                <a16:creationId xmlns:a16="http://schemas.microsoft.com/office/drawing/2014/main" id="{23BCBD91-C85C-7145-ACF2-600130EA0305}"/>
              </a:ext>
            </a:extLst>
          </p:cNvPr>
          <p:cNvSpPr>
            <a:spLocks noGrp="1"/>
          </p:cNvSpPr>
          <p:nvPr>
            <p:ph idx="1"/>
          </p:nvPr>
        </p:nvSpPr>
        <p:spPr/>
        <p:txBody>
          <a:bodyPr/>
          <a:lstStyle/>
          <a:p>
            <a:r>
              <a:rPr lang="en-US" dirty="0"/>
              <a:t>Appeal process through Technical Steering Committee (TSC) if dates are missed</a:t>
            </a:r>
          </a:p>
          <a:p>
            <a:pPr lvl="1"/>
            <a:r>
              <a:rPr lang="en-US" dirty="0"/>
              <a:t>Missed NIB deadline</a:t>
            </a:r>
          </a:p>
          <a:p>
            <a:pPr lvl="1"/>
            <a:r>
              <a:rPr lang="en-US" dirty="0"/>
              <a:t>Missed initial content deadline</a:t>
            </a:r>
          </a:p>
          <a:p>
            <a:pPr lvl="1"/>
            <a:r>
              <a:rPr lang="en-US" dirty="0"/>
              <a:t>Missed final content deadline</a:t>
            </a:r>
          </a:p>
          <a:p>
            <a:pPr lvl="1"/>
            <a:endParaRPr lang="en-US" dirty="0"/>
          </a:p>
          <a:p>
            <a:pPr lvl="1"/>
            <a:endParaRPr lang="en-US" dirty="0"/>
          </a:p>
        </p:txBody>
      </p:sp>
      <p:sp>
        <p:nvSpPr>
          <p:cNvPr id="4" name="Slide Number Placeholder 3">
            <a:extLst>
              <a:ext uri="{FF2B5EF4-FFF2-40B4-BE49-F238E27FC236}">
                <a16:creationId xmlns:a16="http://schemas.microsoft.com/office/drawing/2014/main" id="{25812341-E1A3-E840-8131-29CD7C0052C5}"/>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89</a:t>
            </a:fld>
            <a:endParaRPr lang="en-US" dirty="0"/>
          </a:p>
        </p:txBody>
      </p:sp>
      <p:sp>
        <p:nvSpPr>
          <p:cNvPr id="5" name="Footer Placeholder 4">
            <a:extLst>
              <a:ext uri="{FF2B5EF4-FFF2-40B4-BE49-F238E27FC236}">
                <a16:creationId xmlns:a16="http://schemas.microsoft.com/office/drawing/2014/main" id="{F15ACE29-CB72-FD41-A19F-29135F1399CB}"/>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1599631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07FC8-CA1C-4529-B6AB-39A41A0C26ED}"/>
              </a:ext>
            </a:extLst>
          </p:cNvPr>
          <p:cNvSpPr>
            <a:spLocks noGrp="1"/>
          </p:cNvSpPr>
          <p:nvPr>
            <p:ph type="title"/>
          </p:nvPr>
        </p:nvSpPr>
        <p:spPr/>
        <p:txBody>
          <a:bodyPr/>
          <a:lstStyle/>
          <a:p>
            <a:r>
              <a:rPr lang="en-CA" dirty="0"/>
              <a:t>Questions?</a:t>
            </a:r>
            <a:endParaRPr lang="en-US" dirty="0"/>
          </a:p>
        </p:txBody>
      </p:sp>
      <p:sp>
        <p:nvSpPr>
          <p:cNvPr id="3" name="Text Placeholder 2">
            <a:extLst>
              <a:ext uri="{FF2B5EF4-FFF2-40B4-BE49-F238E27FC236}">
                <a16:creationId xmlns:a16="http://schemas.microsoft.com/office/drawing/2014/main" id="{A6C6FE6D-E1FB-41B4-89C1-5CEDDBCCF8DD}"/>
              </a:ext>
            </a:extLst>
          </p:cNvPr>
          <p:cNvSpPr>
            <a:spLocks noGrp="1"/>
          </p:cNvSpPr>
          <p:nvPr>
            <p:ph type="body" idx="1"/>
          </p:nvPr>
        </p:nvSpPr>
        <p:spPr/>
        <p:txBody>
          <a:bodyPr/>
          <a:lstStyle/>
          <a:p>
            <a:r>
              <a:rPr lang="en-CA" dirty="0"/>
              <a:t>FHIR Videos</a:t>
            </a:r>
            <a:endParaRPr lang="en-US" dirty="0"/>
          </a:p>
        </p:txBody>
      </p:sp>
    </p:spTree>
    <p:extLst>
      <p:ext uri="{BB962C8B-B14F-4D97-AF65-F5344CB8AC3E}">
        <p14:creationId xmlns:p14="http://schemas.microsoft.com/office/powerpoint/2010/main" val="6629834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F83BB-949F-354A-A126-FD9342F10C01}"/>
              </a:ext>
            </a:extLst>
          </p:cNvPr>
          <p:cNvSpPr>
            <a:spLocks noGrp="1"/>
          </p:cNvSpPr>
          <p:nvPr>
            <p:ph type="title"/>
          </p:nvPr>
        </p:nvSpPr>
        <p:spPr/>
        <p:txBody>
          <a:bodyPr/>
          <a:lstStyle/>
          <a:p>
            <a:r>
              <a:rPr lang="en-US" dirty="0"/>
              <a:t>Project Scope Statements (PSS)</a:t>
            </a:r>
          </a:p>
        </p:txBody>
      </p:sp>
      <p:sp>
        <p:nvSpPr>
          <p:cNvPr id="3" name="Content Placeholder 2">
            <a:extLst>
              <a:ext uri="{FF2B5EF4-FFF2-40B4-BE49-F238E27FC236}">
                <a16:creationId xmlns:a16="http://schemas.microsoft.com/office/drawing/2014/main" id="{E06A7050-45D8-4A41-8CBE-B65C3E010A12}"/>
              </a:ext>
            </a:extLst>
          </p:cNvPr>
          <p:cNvSpPr>
            <a:spLocks noGrp="1"/>
          </p:cNvSpPr>
          <p:nvPr>
            <p:ph idx="1"/>
          </p:nvPr>
        </p:nvSpPr>
        <p:spPr/>
        <p:txBody>
          <a:bodyPr/>
          <a:lstStyle/>
          <a:p>
            <a:r>
              <a:rPr lang="en-US" dirty="0"/>
              <a:t>Project Scope Statements</a:t>
            </a:r>
          </a:p>
          <a:p>
            <a:pPr lvl="1"/>
            <a:r>
              <a:rPr lang="en-US" dirty="0"/>
              <a:t>Mechanism to communicate the activity being undertaken</a:t>
            </a:r>
          </a:p>
          <a:p>
            <a:pPr lvl="1"/>
            <a:r>
              <a:rPr lang="en-US" dirty="0"/>
              <a:t>Must provide sufficient information to allow inexperienced individuals to anticipate what a WG is working on and decide if they wish to become involved</a:t>
            </a:r>
          </a:p>
          <a:p>
            <a:pPr lvl="1"/>
            <a:r>
              <a:rPr lang="en-US" dirty="0"/>
              <a:t>Also the mechanisms for WGs to manage the work</a:t>
            </a:r>
          </a:p>
          <a:p>
            <a:pPr lvl="1"/>
            <a:r>
              <a:rPr lang="en-CA" dirty="0">
                <a:hlinkClick r:id="rId2"/>
              </a:rPr>
              <a:t>https://confluence.hl7.org/display/HL7/A+-+Project+Scope+Statement</a:t>
            </a:r>
            <a:endParaRPr lang="en-US" dirty="0"/>
          </a:p>
        </p:txBody>
      </p:sp>
      <p:sp>
        <p:nvSpPr>
          <p:cNvPr id="4" name="Slide Number Placeholder 3">
            <a:extLst>
              <a:ext uri="{FF2B5EF4-FFF2-40B4-BE49-F238E27FC236}">
                <a16:creationId xmlns:a16="http://schemas.microsoft.com/office/drawing/2014/main" id="{2CF1DDAC-E446-1C4B-9D29-CA6B885D8C25}"/>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90</a:t>
            </a:fld>
            <a:endParaRPr lang="en-US" dirty="0"/>
          </a:p>
        </p:txBody>
      </p:sp>
      <p:sp>
        <p:nvSpPr>
          <p:cNvPr id="5" name="Footer Placeholder 4">
            <a:extLst>
              <a:ext uri="{FF2B5EF4-FFF2-40B4-BE49-F238E27FC236}">
                <a16:creationId xmlns:a16="http://schemas.microsoft.com/office/drawing/2014/main" id="{39CA4D53-8BB5-9541-9F49-3F8F0AA55077}"/>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427954121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C74E0-FC75-334D-9238-334824AD932C}"/>
              </a:ext>
            </a:extLst>
          </p:cNvPr>
          <p:cNvSpPr>
            <a:spLocks noGrp="1"/>
          </p:cNvSpPr>
          <p:nvPr>
            <p:ph type="title"/>
          </p:nvPr>
        </p:nvSpPr>
        <p:spPr/>
        <p:txBody>
          <a:bodyPr/>
          <a:lstStyle/>
          <a:p>
            <a:r>
              <a:rPr lang="en-US" dirty="0"/>
              <a:t>PSS</a:t>
            </a:r>
          </a:p>
        </p:txBody>
      </p:sp>
      <p:sp>
        <p:nvSpPr>
          <p:cNvPr id="3" name="Content Placeholder 2">
            <a:extLst>
              <a:ext uri="{FF2B5EF4-FFF2-40B4-BE49-F238E27FC236}">
                <a16:creationId xmlns:a16="http://schemas.microsoft.com/office/drawing/2014/main" id="{0F622B73-5119-5C45-9D45-90A593D77A70}"/>
              </a:ext>
            </a:extLst>
          </p:cNvPr>
          <p:cNvSpPr>
            <a:spLocks noGrp="1"/>
          </p:cNvSpPr>
          <p:nvPr>
            <p:ph idx="1"/>
          </p:nvPr>
        </p:nvSpPr>
        <p:spPr/>
        <p:txBody>
          <a:bodyPr/>
          <a:lstStyle/>
          <a:p>
            <a:r>
              <a:rPr lang="en-US" dirty="0"/>
              <a:t>Previously submitted via a Word Document, now using Confluence</a:t>
            </a:r>
          </a:p>
          <a:p>
            <a:pPr lvl="1"/>
            <a:r>
              <a:rPr lang="en-US" dirty="0"/>
              <a:t>PSS Help and FAQs: </a:t>
            </a:r>
            <a:r>
              <a:rPr lang="en-CA" dirty="0">
                <a:hlinkClick r:id="rId2"/>
              </a:rPr>
              <a:t>https://confluence.hl7.org/display/PSS/PSS+Help+and+FAQs</a:t>
            </a:r>
            <a:endParaRPr lang="en-US" dirty="0"/>
          </a:p>
          <a:p>
            <a:r>
              <a:rPr lang="en-US" dirty="0"/>
              <a:t>Confluence</a:t>
            </a:r>
          </a:p>
          <a:p>
            <a:pPr lvl="1"/>
            <a:r>
              <a:rPr lang="en-US" dirty="0"/>
              <a:t>Click “Create …”</a:t>
            </a:r>
          </a:p>
          <a:p>
            <a:pPr lvl="1"/>
            <a:r>
              <a:rPr lang="en-US" dirty="0"/>
              <a:t>Search for “Project” and select “HL7 Project Scope Statement Form”</a:t>
            </a:r>
          </a:p>
        </p:txBody>
      </p:sp>
      <p:sp>
        <p:nvSpPr>
          <p:cNvPr id="4" name="Slide Number Placeholder 3">
            <a:extLst>
              <a:ext uri="{FF2B5EF4-FFF2-40B4-BE49-F238E27FC236}">
                <a16:creationId xmlns:a16="http://schemas.microsoft.com/office/drawing/2014/main" id="{DAA8C912-5FB1-7542-8B67-5E11BDEA57C7}"/>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91</a:t>
            </a:fld>
            <a:endParaRPr lang="en-US" dirty="0"/>
          </a:p>
        </p:txBody>
      </p:sp>
      <p:sp>
        <p:nvSpPr>
          <p:cNvPr id="5" name="Footer Placeholder 4">
            <a:extLst>
              <a:ext uri="{FF2B5EF4-FFF2-40B4-BE49-F238E27FC236}">
                <a16:creationId xmlns:a16="http://schemas.microsoft.com/office/drawing/2014/main" id="{E9B554BB-DD37-E545-98C0-0318B348CB87}"/>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pic>
        <p:nvPicPr>
          <p:cNvPr id="9" name="Picture 8">
            <a:extLst>
              <a:ext uri="{FF2B5EF4-FFF2-40B4-BE49-F238E27FC236}">
                <a16:creationId xmlns:a16="http://schemas.microsoft.com/office/drawing/2014/main" id="{2B9DAF20-3DE6-9A41-A167-A65A9843F2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9977" y="3645025"/>
            <a:ext cx="3873159" cy="838865"/>
          </a:xfrm>
          <a:prstGeom prst="rect">
            <a:avLst/>
          </a:prstGeom>
        </p:spPr>
      </p:pic>
    </p:spTree>
    <p:extLst>
      <p:ext uri="{BB962C8B-B14F-4D97-AF65-F5344CB8AC3E}">
        <p14:creationId xmlns:p14="http://schemas.microsoft.com/office/powerpoint/2010/main" val="66847434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B3DD2-9387-5446-8354-A365442C92C9}"/>
              </a:ext>
            </a:extLst>
          </p:cNvPr>
          <p:cNvSpPr>
            <a:spLocks noGrp="1"/>
          </p:cNvSpPr>
          <p:nvPr>
            <p:ph type="title"/>
          </p:nvPr>
        </p:nvSpPr>
        <p:spPr/>
        <p:txBody>
          <a:bodyPr/>
          <a:lstStyle/>
          <a:p>
            <a:r>
              <a:rPr lang="en-US" dirty="0"/>
              <a:t>PSS – Key Requirements and Approvals</a:t>
            </a:r>
          </a:p>
        </p:txBody>
      </p:sp>
      <p:sp>
        <p:nvSpPr>
          <p:cNvPr id="3" name="Content Placeholder 2">
            <a:extLst>
              <a:ext uri="{FF2B5EF4-FFF2-40B4-BE49-F238E27FC236}">
                <a16:creationId xmlns:a16="http://schemas.microsoft.com/office/drawing/2014/main" id="{F9FD83B2-7F44-C54A-B11C-FE72D56883AF}"/>
              </a:ext>
            </a:extLst>
          </p:cNvPr>
          <p:cNvSpPr>
            <a:spLocks noGrp="1"/>
          </p:cNvSpPr>
          <p:nvPr>
            <p:ph idx="1"/>
          </p:nvPr>
        </p:nvSpPr>
        <p:spPr/>
        <p:txBody>
          <a:bodyPr>
            <a:normAutofit fontScale="62500" lnSpcReduction="20000"/>
          </a:bodyPr>
          <a:lstStyle/>
          <a:p>
            <a:r>
              <a:rPr lang="en-US" dirty="0"/>
              <a:t>Used for work underway in HL7 - to be balloted/published by HL7</a:t>
            </a:r>
          </a:p>
          <a:p>
            <a:r>
              <a:rPr lang="en-US" dirty="0"/>
              <a:t>Must be approved by a sponsoring Work Group</a:t>
            </a:r>
          </a:p>
          <a:p>
            <a:r>
              <a:rPr lang="en-US" dirty="0"/>
              <a:t>May have co-sponsoring Work Group(s) – must be approved by all</a:t>
            </a:r>
          </a:p>
          <a:p>
            <a:r>
              <a:rPr lang="en-US" dirty="0"/>
              <a:t>If US Realm, must be approved by the US Realm Steering Committee</a:t>
            </a:r>
          </a:p>
          <a:p>
            <a:pPr lvl="1"/>
            <a:r>
              <a:rPr lang="en-US" dirty="0"/>
              <a:t>Forward to </a:t>
            </a:r>
            <a:r>
              <a:rPr lang="en-US" dirty="0">
                <a:hlinkClick r:id="rId2"/>
              </a:rPr>
              <a:t>tscpm@HL7.org</a:t>
            </a:r>
            <a:r>
              <a:rPr lang="en-US" dirty="0"/>
              <a:t> </a:t>
            </a:r>
          </a:p>
          <a:p>
            <a:r>
              <a:rPr lang="en-US" dirty="0"/>
              <a:t>FHIR IG – must be approved by FHIR Management Group (FMG)</a:t>
            </a:r>
          </a:p>
          <a:p>
            <a:pPr lvl="1"/>
            <a:r>
              <a:rPr lang="en-US" dirty="0"/>
              <a:t>Forward to </a:t>
            </a:r>
            <a:r>
              <a:rPr lang="en-US" dirty="0">
                <a:hlinkClick r:id="rId3"/>
              </a:rPr>
              <a:t>fmgcontact@hl7.org</a:t>
            </a:r>
            <a:r>
              <a:rPr lang="en-US" dirty="0"/>
              <a:t> </a:t>
            </a:r>
          </a:p>
          <a:p>
            <a:r>
              <a:rPr lang="en-US" dirty="0"/>
              <a:t>Must be submitted to Project Management Office (PMO)</a:t>
            </a:r>
          </a:p>
          <a:p>
            <a:pPr lvl="1"/>
            <a:r>
              <a:rPr lang="en-US" dirty="0"/>
              <a:t>Forward to </a:t>
            </a:r>
            <a:r>
              <a:rPr lang="en-US" dirty="0">
                <a:hlinkClick r:id="rId4"/>
              </a:rPr>
              <a:t>pmo@hl7.org</a:t>
            </a:r>
            <a:r>
              <a:rPr lang="en-US" dirty="0"/>
              <a:t> </a:t>
            </a:r>
          </a:p>
          <a:p>
            <a:r>
              <a:rPr lang="en-US" dirty="0"/>
              <a:t>Must be approved by Steering Division (SD) of sponsoring Work Group</a:t>
            </a:r>
          </a:p>
          <a:p>
            <a:r>
              <a:rPr lang="en-US" dirty="0"/>
              <a:t>Must be approved by Technical Steering Committee (TSC)</a:t>
            </a:r>
          </a:p>
          <a:p>
            <a:pPr lvl="1"/>
            <a:r>
              <a:rPr lang="en-US" dirty="0"/>
              <a:t>This is handled by SD Co-Chairs once approved in the SD</a:t>
            </a:r>
          </a:p>
          <a:p>
            <a:r>
              <a:rPr lang="en-US" dirty="0"/>
              <a:t>Deadline for approval for PSS for the next cycle</a:t>
            </a:r>
          </a:p>
          <a:p>
            <a:pPr lvl="1"/>
            <a:r>
              <a:rPr lang="en-US" dirty="0"/>
              <a:t>4 weeks before the WGM (e.g. deadline for PSS for Feb 2020 Ballot cycle was 2019-08-16)</a:t>
            </a:r>
          </a:p>
          <a:p>
            <a:pPr lvl="1"/>
            <a:r>
              <a:rPr lang="en-US" dirty="0"/>
              <a:t>May 2020 Ballot Cycle </a:t>
            </a:r>
            <a:r>
              <a:rPr lang="en-US" sz="1875" dirty="0"/>
              <a:t>- </a:t>
            </a:r>
            <a:r>
              <a:rPr lang="en-CA" sz="1875" dirty="0"/>
              <a:t>2019-11-17</a:t>
            </a:r>
            <a:endParaRPr lang="en-US" sz="1875" dirty="0"/>
          </a:p>
          <a:p>
            <a:endParaRPr lang="en-US" dirty="0"/>
          </a:p>
        </p:txBody>
      </p:sp>
      <p:sp>
        <p:nvSpPr>
          <p:cNvPr id="4" name="Slide Number Placeholder 3">
            <a:extLst>
              <a:ext uri="{FF2B5EF4-FFF2-40B4-BE49-F238E27FC236}">
                <a16:creationId xmlns:a16="http://schemas.microsoft.com/office/drawing/2014/main" id="{2B93669C-ED61-CA4D-AC54-B929C65C0399}"/>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92</a:t>
            </a:fld>
            <a:endParaRPr lang="en-US" dirty="0"/>
          </a:p>
        </p:txBody>
      </p:sp>
      <p:sp>
        <p:nvSpPr>
          <p:cNvPr id="5" name="Footer Placeholder 4">
            <a:extLst>
              <a:ext uri="{FF2B5EF4-FFF2-40B4-BE49-F238E27FC236}">
                <a16:creationId xmlns:a16="http://schemas.microsoft.com/office/drawing/2014/main" id="{882AD453-5E5B-534D-A0DC-8866C5BFB00E}"/>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55310860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E5623-0E2B-2D46-A47D-1AE442D18BBD}"/>
              </a:ext>
            </a:extLst>
          </p:cNvPr>
          <p:cNvSpPr>
            <a:spLocks noGrp="1"/>
          </p:cNvSpPr>
          <p:nvPr>
            <p:ph type="title"/>
          </p:nvPr>
        </p:nvSpPr>
        <p:spPr/>
        <p:txBody>
          <a:bodyPr/>
          <a:lstStyle/>
          <a:p>
            <a:r>
              <a:rPr lang="en-US" dirty="0"/>
              <a:t>Implementation Guide (IG) Proposal</a:t>
            </a:r>
          </a:p>
        </p:txBody>
      </p:sp>
      <p:sp>
        <p:nvSpPr>
          <p:cNvPr id="3" name="Content Placeholder 2">
            <a:extLst>
              <a:ext uri="{FF2B5EF4-FFF2-40B4-BE49-F238E27FC236}">
                <a16:creationId xmlns:a16="http://schemas.microsoft.com/office/drawing/2014/main" id="{7F23DED3-520C-8B41-9D8F-7A38DC37FAD5}"/>
              </a:ext>
            </a:extLst>
          </p:cNvPr>
          <p:cNvSpPr>
            <a:spLocks noGrp="1"/>
          </p:cNvSpPr>
          <p:nvPr>
            <p:ph idx="1"/>
          </p:nvPr>
        </p:nvSpPr>
        <p:spPr/>
        <p:txBody>
          <a:bodyPr/>
          <a:lstStyle/>
          <a:p>
            <a:r>
              <a:rPr lang="en-US" dirty="0"/>
              <a:t>FMG requires the submission of an IG Proposal</a:t>
            </a:r>
          </a:p>
          <a:p>
            <a:r>
              <a:rPr lang="en-US" dirty="0"/>
              <a:t>Template: </a:t>
            </a:r>
            <a:r>
              <a:rPr lang="en-US" dirty="0">
                <a:hlinkClick r:id="rId2"/>
              </a:rPr>
              <a:t>https://wiki.hl7.org/Template:FHIR_IG_Proposal</a:t>
            </a:r>
            <a:r>
              <a:rPr lang="en-US" dirty="0"/>
              <a:t> </a:t>
            </a:r>
          </a:p>
          <a:p>
            <a:r>
              <a:rPr lang="en-US" dirty="0"/>
              <a:t>Must be submitted to FMG at least 3 weeks prior to the NIB (Notice of Intent to Ballot) deadline</a:t>
            </a:r>
          </a:p>
          <a:p>
            <a:r>
              <a:rPr lang="en-US" dirty="0"/>
              <a:t>Must be approved by FMG by the NIB deadline</a:t>
            </a:r>
          </a:p>
        </p:txBody>
      </p:sp>
      <p:sp>
        <p:nvSpPr>
          <p:cNvPr id="4" name="Slide Number Placeholder 3">
            <a:extLst>
              <a:ext uri="{FF2B5EF4-FFF2-40B4-BE49-F238E27FC236}">
                <a16:creationId xmlns:a16="http://schemas.microsoft.com/office/drawing/2014/main" id="{76D0C672-8552-DB42-966C-22B2250FC7F4}"/>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93</a:t>
            </a:fld>
            <a:endParaRPr lang="en-US" dirty="0"/>
          </a:p>
        </p:txBody>
      </p:sp>
      <p:sp>
        <p:nvSpPr>
          <p:cNvPr id="5" name="Footer Placeholder 4">
            <a:extLst>
              <a:ext uri="{FF2B5EF4-FFF2-40B4-BE49-F238E27FC236}">
                <a16:creationId xmlns:a16="http://schemas.microsoft.com/office/drawing/2014/main" id="{37B26F8C-E26C-CE41-B409-644A24ABDE79}"/>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238572424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3FFE2-05C7-E949-8CBF-65FCD6123EA0}"/>
              </a:ext>
            </a:extLst>
          </p:cNvPr>
          <p:cNvSpPr>
            <a:spLocks noGrp="1"/>
          </p:cNvSpPr>
          <p:nvPr>
            <p:ph type="title"/>
          </p:nvPr>
        </p:nvSpPr>
        <p:spPr/>
        <p:txBody>
          <a:bodyPr/>
          <a:lstStyle/>
          <a:p>
            <a:r>
              <a:rPr lang="en-US" dirty="0"/>
              <a:t>Notice of Intent to Ballot (NIB)</a:t>
            </a:r>
          </a:p>
        </p:txBody>
      </p:sp>
      <p:sp>
        <p:nvSpPr>
          <p:cNvPr id="3" name="Content Placeholder 2">
            <a:extLst>
              <a:ext uri="{FF2B5EF4-FFF2-40B4-BE49-F238E27FC236}">
                <a16:creationId xmlns:a16="http://schemas.microsoft.com/office/drawing/2014/main" id="{7223DD1F-13F8-FF4F-BAD8-65FE4B7017CC}"/>
              </a:ext>
            </a:extLst>
          </p:cNvPr>
          <p:cNvSpPr>
            <a:spLocks noGrp="1"/>
          </p:cNvSpPr>
          <p:nvPr>
            <p:ph idx="1"/>
          </p:nvPr>
        </p:nvSpPr>
        <p:spPr/>
        <p:txBody>
          <a:bodyPr/>
          <a:lstStyle/>
          <a:p>
            <a:r>
              <a:rPr lang="en-US" dirty="0"/>
              <a:t>NIBS – submitted by WG Co-Chair</a:t>
            </a:r>
          </a:p>
          <a:p>
            <a:r>
              <a:rPr lang="en-US" dirty="0"/>
              <a:t>Links:</a:t>
            </a:r>
            <a:endParaRPr lang="en-US" dirty="0">
              <a:hlinkClick r:id="" action="ppaction://noaction"/>
            </a:endParaRPr>
          </a:p>
          <a:p>
            <a:pPr lvl="1"/>
            <a:r>
              <a:rPr lang="en-US" dirty="0">
                <a:hlinkClick r:id="" action="ppaction://noaction"/>
              </a:rPr>
              <a:t>http://www.hl7.org/special/committees/tsc/specialuploads/NIB_Instructions.pdf</a:t>
            </a:r>
            <a:r>
              <a:rPr lang="en-US" dirty="0"/>
              <a:t> </a:t>
            </a:r>
          </a:p>
          <a:p>
            <a:pPr lvl="1"/>
            <a:r>
              <a:rPr lang="en-US" dirty="0">
                <a:hlinkClick r:id="rId2"/>
              </a:rPr>
              <a:t>Current Cycle NIBs</a:t>
            </a:r>
            <a:r>
              <a:rPr lang="en-US" dirty="0"/>
              <a:t> </a:t>
            </a:r>
          </a:p>
          <a:p>
            <a:endParaRPr lang="en-US" dirty="0"/>
          </a:p>
        </p:txBody>
      </p:sp>
      <p:sp>
        <p:nvSpPr>
          <p:cNvPr id="4" name="Slide Number Placeholder 3">
            <a:extLst>
              <a:ext uri="{FF2B5EF4-FFF2-40B4-BE49-F238E27FC236}">
                <a16:creationId xmlns:a16="http://schemas.microsoft.com/office/drawing/2014/main" id="{34135628-34B5-8A42-BDB9-A5B7D265C918}"/>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94</a:t>
            </a:fld>
            <a:endParaRPr lang="en-US" dirty="0"/>
          </a:p>
        </p:txBody>
      </p:sp>
      <p:sp>
        <p:nvSpPr>
          <p:cNvPr id="5" name="Footer Placeholder 4">
            <a:extLst>
              <a:ext uri="{FF2B5EF4-FFF2-40B4-BE49-F238E27FC236}">
                <a16:creationId xmlns:a16="http://schemas.microsoft.com/office/drawing/2014/main" id="{61F0DC43-3A60-1F45-91DC-B05EBFB1B073}"/>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418191608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A47F6-7AC8-084F-8BC1-6A6914CA7F7B}"/>
              </a:ext>
            </a:extLst>
          </p:cNvPr>
          <p:cNvSpPr>
            <a:spLocks noGrp="1"/>
          </p:cNvSpPr>
          <p:nvPr>
            <p:ph type="title"/>
          </p:nvPr>
        </p:nvSpPr>
        <p:spPr/>
        <p:txBody>
          <a:bodyPr/>
          <a:lstStyle/>
          <a:p>
            <a:r>
              <a:rPr lang="en-US" dirty="0"/>
              <a:t>NIB – Key Requirements and Approvals</a:t>
            </a:r>
          </a:p>
        </p:txBody>
      </p:sp>
      <p:sp>
        <p:nvSpPr>
          <p:cNvPr id="3" name="Content Placeholder 2">
            <a:extLst>
              <a:ext uri="{FF2B5EF4-FFF2-40B4-BE49-F238E27FC236}">
                <a16:creationId xmlns:a16="http://schemas.microsoft.com/office/drawing/2014/main" id="{7513E70B-D846-764E-A1DF-B0A33E8F7C2F}"/>
              </a:ext>
            </a:extLst>
          </p:cNvPr>
          <p:cNvSpPr>
            <a:spLocks noGrp="1"/>
          </p:cNvSpPr>
          <p:nvPr>
            <p:ph idx="1"/>
          </p:nvPr>
        </p:nvSpPr>
        <p:spPr/>
        <p:txBody>
          <a:bodyPr>
            <a:normAutofit fontScale="92500" lnSpcReduction="20000"/>
          </a:bodyPr>
          <a:lstStyle/>
          <a:p>
            <a:r>
              <a:rPr lang="en-US" dirty="0"/>
              <a:t>Content of IG must be at FMM level 2 (if balloting as STU) or FMM level 5 (Normative) prior to submission of NIB</a:t>
            </a:r>
          </a:p>
          <a:p>
            <a:r>
              <a:rPr lang="en-US" dirty="0"/>
              <a:t>IG Proposal must be approved by FMG before NIB submitted</a:t>
            </a:r>
          </a:p>
          <a:p>
            <a:r>
              <a:rPr lang="en-US" dirty="0"/>
              <a:t>PSS must be submitted to PMO</a:t>
            </a:r>
          </a:p>
          <a:p>
            <a:r>
              <a:rPr lang="en-US" dirty="0"/>
              <a:t>Content must be substantively complete</a:t>
            </a:r>
          </a:p>
          <a:p>
            <a:pPr lvl="1"/>
            <a:r>
              <a:rPr lang="en-US" dirty="0"/>
              <a:t>Not focused on actual content, but rather:</a:t>
            </a:r>
          </a:p>
          <a:p>
            <a:pPr lvl="2"/>
            <a:r>
              <a:rPr lang="en-US" dirty="0"/>
              <a:t>All artifact types must be defined and working</a:t>
            </a:r>
          </a:p>
          <a:p>
            <a:pPr lvl="2"/>
            <a:r>
              <a:rPr lang="en-US" dirty="0"/>
              <a:t>Any complexity must be identified</a:t>
            </a:r>
          </a:p>
          <a:p>
            <a:pPr lvl="2"/>
            <a:r>
              <a:rPr lang="en-US" dirty="0"/>
              <a:t>Structures and inheritance must be defined</a:t>
            </a:r>
          </a:p>
          <a:p>
            <a:pPr lvl="2"/>
            <a:r>
              <a:rPr lang="en-US" dirty="0"/>
              <a:t>Tooling issues identified</a:t>
            </a:r>
          </a:p>
          <a:p>
            <a:pPr lvl="1"/>
            <a:r>
              <a:rPr lang="en-US" dirty="0"/>
              <a:t>If anything introduced after this that breaks IG build, will not be fixed</a:t>
            </a:r>
          </a:p>
        </p:txBody>
      </p:sp>
      <p:sp>
        <p:nvSpPr>
          <p:cNvPr id="4" name="Slide Number Placeholder 3">
            <a:extLst>
              <a:ext uri="{FF2B5EF4-FFF2-40B4-BE49-F238E27FC236}">
                <a16:creationId xmlns:a16="http://schemas.microsoft.com/office/drawing/2014/main" id="{B574B0CE-44DA-2940-A7AA-83C003FC0DF2}"/>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95</a:t>
            </a:fld>
            <a:endParaRPr lang="en-US" dirty="0"/>
          </a:p>
        </p:txBody>
      </p:sp>
      <p:sp>
        <p:nvSpPr>
          <p:cNvPr id="5" name="Footer Placeholder 4">
            <a:extLst>
              <a:ext uri="{FF2B5EF4-FFF2-40B4-BE49-F238E27FC236}">
                <a16:creationId xmlns:a16="http://schemas.microsoft.com/office/drawing/2014/main" id="{9DA29083-8ADB-B14A-A9D4-F167D71D1861}"/>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377470601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6385F-91E2-DF4C-962B-8B3A4DF83A2E}"/>
              </a:ext>
            </a:extLst>
          </p:cNvPr>
          <p:cNvSpPr>
            <a:spLocks noGrp="1"/>
          </p:cNvSpPr>
          <p:nvPr>
            <p:ph type="title"/>
          </p:nvPr>
        </p:nvSpPr>
        <p:spPr/>
        <p:txBody>
          <a:bodyPr/>
          <a:lstStyle/>
          <a:p>
            <a:r>
              <a:rPr lang="en-US" dirty="0"/>
              <a:t>Ballot/Publication Readiness Checklist</a:t>
            </a:r>
          </a:p>
        </p:txBody>
      </p:sp>
      <p:sp>
        <p:nvSpPr>
          <p:cNvPr id="3" name="Content Placeholder 2">
            <a:extLst>
              <a:ext uri="{FF2B5EF4-FFF2-40B4-BE49-F238E27FC236}">
                <a16:creationId xmlns:a16="http://schemas.microsoft.com/office/drawing/2014/main" id="{DF75E876-B6B4-5743-B68B-485D992096D3}"/>
              </a:ext>
            </a:extLst>
          </p:cNvPr>
          <p:cNvSpPr>
            <a:spLocks noGrp="1"/>
          </p:cNvSpPr>
          <p:nvPr>
            <p:ph idx="1"/>
          </p:nvPr>
        </p:nvSpPr>
        <p:spPr>
          <a:xfrm>
            <a:off x="1867069" y="1711443"/>
            <a:ext cx="8382000" cy="4320480"/>
          </a:xfrm>
        </p:spPr>
        <p:txBody>
          <a:bodyPr>
            <a:normAutofit fontScale="92500"/>
          </a:bodyPr>
          <a:lstStyle/>
          <a:p>
            <a:r>
              <a:rPr lang="en-CA" dirty="0"/>
              <a:t>Content of IG must be at FMM level 2 (if publishing as STU) or FMM level 5 (Normative) prior to submission of publication request (or exception has been received from FMG</a:t>
            </a:r>
          </a:p>
          <a:p>
            <a:r>
              <a:rPr lang="en-US" dirty="0"/>
              <a:t>Ballot reconciliation for previous ballot</a:t>
            </a:r>
          </a:p>
          <a:p>
            <a:pPr lvl="1"/>
            <a:r>
              <a:rPr lang="en-US" dirty="0"/>
              <a:t>Must be complete before going to ballot again or publication</a:t>
            </a:r>
          </a:p>
          <a:p>
            <a:pPr lvl="1"/>
            <a:r>
              <a:rPr lang="en-US" dirty="0"/>
              <a:t>For January 2020 Ballot cycle: Deadline is </a:t>
            </a:r>
            <a:r>
              <a:rPr lang="en-CA" dirty="0"/>
              <a:t>2019-12-08</a:t>
            </a:r>
          </a:p>
        </p:txBody>
      </p:sp>
      <p:sp>
        <p:nvSpPr>
          <p:cNvPr id="4" name="Slide Number Placeholder 3">
            <a:extLst>
              <a:ext uri="{FF2B5EF4-FFF2-40B4-BE49-F238E27FC236}">
                <a16:creationId xmlns:a16="http://schemas.microsoft.com/office/drawing/2014/main" id="{E0B0F855-30D7-3145-BF1C-F22B78BFCE7A}"/>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96</a:t>
            </a:fld>
            <a:endParaRPr lang="en-US" dirty="0"/>
          </a:p>
        </p:txBody>
      </p:sp>
      <p:sp>
        <p:nvSpPr>
          <p:cNvPr id="5" name="Footer Placeholder 4">
            <a:extLst>
              <a:ext uri="{FF2B5EF4-FFF2-40B4-BE49-F238E27FC236}">
                <a16:creationId xmlns:a16="http://schemas.microsoft.com/office/drawing/2014/main" id="{AAABB341-3926-8543-A84E-B74056EEDDDB}"/>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322832576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1B092-76A5-1B4A-833F-AED84FC66539}"/>
              </a:ext>
            </a:extLst>
          </p:cNvPr>
          <p:cNvSpPr>
            <a:spLocks noGrp="1"/>
          </p:cNvSpPr>
          <p:nvPr>
            <p:ph type="title"/>
          </p:nvPr>
        </p:nvSpPr>
        <p:spPr/>
        <p:txBody>
          <a:bodyPr/>
          <a:lstStyle/>
          <a:p>
            <a:r>
              <a:rPr lang="en-US"/>
              <a:t>Ballot/Publication Readiness Checklist</a:t>
            </a:r>
          </a:p>
        </p:txBody>
      </p:sp>
      <p:sp>
        <p:nvSpPr>
          <p:cNvPr id="3" name="Content Placeholder 2">
            <a:extLst>
              <a:ext uri="{FF2B5EF4-FFF2-40B4-BE49-F238E27FC236}">
                <a16:creationId xmlns:a16="http://schemas.microsoft.com/office/drawing/2014/main" id="{01B3DA7B-859B-DB47-96E3-F6295B615B86}"/>
              </a:ext>
            </a:extLst>
          </p:cNvPr>
          <p:cNvSpPr>
            <a:spLocks noGrp="1"/>
          </p:cNvSpPr>
          <p:nvPr>
            <p:ph idx="1"/>
          </p:nvPr>
        </p:nvSpPr>
        <p:spPr/>
        <p:txBody>
          <a:bodyPr>
            <a:normAutofit fontScale="85000" lnSpcReduction="20000"/>
          </a:bodyPr>
          <a:lstStyle/>
          <a:p>
            <a:r>
              <a:rPr lang="en-CA" dirty="0"/>
              <a:t>FHIR QA deadline – 2 weeks before final content deadline</a:t>
            </a:r>
          </a:p>
          <a:p>
            <a:pPr lvl="1"/>
            <a:r>
              <a:rPr lang="en-CA" dirty="0"/>
              <a:t>The IG must be totally complete</a:t>
            </a:r>
          </a:p>
          <a:p>
            <a:pPr lvl="1"/>
            <a:r>
              <a:rPr lang="en-CA" dirty="0"/>
              <a:t>Sponsoring WG must approve content </a:t>
            </a:r>
          </a:p>
          <a:p>
            <a:pPr lvl="2"/>
            <a:r>
              <a:rPr lang="en-CA" dirty="0"/>
              <a:t>may identify quality issues with it that can then be fixed</a:t>
            </a:r>
          </a:p>
          <a:p>
            <a:pPr lvl="1"/>
            <a:r>
              <a:rPr lang="en-CA" dirty="0"/>
              <a:t>FMG approval</a:t>
            </a:r>
          </a:p>
          <a:p>
            <a:pPr lvl="2"/>
            <a:r>
              <a:rPr lang="en-CA" dirty="0"/>
              <a:t>May be reviewed by the FMG who will check that it is "sufficiently complete to be ready for ballot" - which for STU means that it looks fully implementable and that there aren't missing pieces. </a:t>
            </a:r>
          </a:p>
          <a:p>
            <a:pPr lvl="1"/>
            <a:r>
              <a:rPr lang="en-CA" dirty="0"/>
              <a:t>It's not kosher to have the IG 'mostly' complete and expect to fix outstanding issues during the QA period. </a:t>
            </a:r>
          </a:p>
          <a:p>
            <a:pPr lvl="1"/>
            <a:r>
              <a:rPr lang="en-CA" dirty="0"/>
              <a:t>If the IG author wishes, they can approach the relevant work group(s) and see if they're willing to accept a shorter review period. The shortest possible review period permitted would be start in one week. If all relevant work groups accept a later date, the QA deadline becomes the earliest of the deadlines the work group(s) accept or one week from this deadline.</a:t>
            </a:r>
          </a:p>
          <a:p>
            <a:pPr marL="0" indent="0">
              <a:buNone/>
            </a:pPr>
            <a:endParaRPr lang="en-US" dirty="0"/>
          </a:p>
        </p:txBody>
      </p:sp>
      <p:sp>
        <p:nvSpPr>
          <p:cNvPr id="4" name="Slide Number Placeholder 3">
            <a:extLst>
              <a:ext uri="{FF2B5EF4-FFF2-40B4-BE49-F238E27FC236}">
                <a16:creationId xmlns:a16="http://schemas.microsoft.com/office/drawing/2014/main" id="{303B491B-2C75-154D-84C6-33075DCB3C63}"/>
              </a:ext>
            </a:extLst>
          </p:cNvPr>
          <p:cNvSpPr>
            <a:spLocks noGrp="1"/>
          </p:cNvSpPr>
          <p:nvPr>
            <p:ph type="sldNum" sz="quarter" idx="4"/>
          </p:nvPr>
        </p:nvSpPr>
        <p:spPr/>
        <p:txBody>
          <a:bodyPr/>
          <a:lstStyle/>
          <a:p>
            <a:fld id="{5CC3E5C4-3E2B-40F1-9F2B-C46CEB0C88DF}" type="slidenum">
              <a:rPr lang="en-CA" smtClean="0"/>
              <a:pPr/>
              <a:t>97</a:t>
            </a:fld>
            <a:endParaRPr lang="en-CA" dirty="0"/>
          </a:p>
        </p:txBody>
      </p:sp>
    </p:spTree>
    <p:extLst>
      <p:ext uri="{BB962C8B-B14F-4D97-AF65-F5344CB8AC3E}">
        <p14:creationId xmlns:p14="http://schemas.microsoft.com/office/powerpoint/2010/main" val="376403705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6E89D-F6DE-104E-802C-C50D48A84372}"/>
              </a:ext>
            </a:extLst>
          </p:cNvPr>
          <p:cNvSpPr>
            <a:spLocks noGrp="1"/>
          </p:cNvSpPr>
          <p:nvPr>
            <p:ph type="title"/>
          </p:nvPr>
        </p:nvSpPr>
        <p:spPr/>
        <p:txBody>
          <a:bodyPr/>
          <a:lstStyle/>
          <a:p>
            <a:r>
              <a:rPr lang="en-US" dirty="0"/>
              <a:t>Ballot/Publication Readiness Checklist</a:t>
            </a:r>
          </a:p>
        </p:txBody>
      </p:sp>
      <p:sp>
        <p:nvSpPr>
          <p:cNvPr id="3" name="Content Placeholder 2">
            <a:extLst>
              <a:ext uri="{FF2B5EF4-FFF2-40B4-BE49-F238E27FC236}">
                <a16:creationId xmlns:a16="http://schemas.microsoft.com/office/drawing/2014/main" id="{8D3E68A8-8B0D-1A40-8EA3-4F8A88FBFAEC}"/>
              </a:ext>
            </a:extLst>
          </p:cNvPr>
          <p:cNvSpPr>
            <a:spLocks noGrp="1"/>
          </p:cNvSpPr>
          <p:nvPr>
            <p:ph idx="1"/>
          </p:nvPr>
        </p:nvSpPr>
        <p:spPr/>
        <p:txBody>
          <a:bodyPr/>
          <a:lstStyle/>
          <a:p>
            <a:r>
              <a:rPr lang="en-US" dirty="0"/>
              <a:t>Co-sponsoring WGs must approve content</a:t>
            </a:r>
          </a:p>
          <a:p>
            <a:r>
              <a:rPr lang="en-US" dirty="0"/>
              <a:t>FHIR IG’s must meet IG quality criteria</a:t>
            </a:r>
          </a:p>
          <a:p>
            <a:pPr lvl="1"/>
            <a:r>
              <a:rPr lang="en-CA" dirty="0">
                <a:hlinkClick r:id="rId2"/>
              </a:rPr>
              <a:t>https://confluence.hl7.org/display/HL7/3.+FHIR+IG+Quality+Criteria</a:t>
            </a:r>
            <a:endParaRPr lang="en-CA" dirty="0"/>
          </a:p>
          <a:p>
            <a:r>
              <a:rPr lang="en-US" dirty="0"/>
              <a:t>Prior to ballot or publication, readiness checklist must be completed and submitted</a:t>
            </a:r>
          </a:p>
          <a:p>
            <a:pPr lvl="1"/>
            <a:r>
              <a:rPr lang="en-US" dirty="0"/>
              <a:t>Checklist confirms that each of the requirements has been met</a:t>
            </a:r>
          </a:p>
          <a:p>
            <a:endParaRPr lang="en-US" dirty="0"/>
          </a:p>
        </p:txBody>
      </p:sp>
      <p:sp>
        <p:nvSpPr>
          <p:cNvPr id="4" name="Slide Number Placeholder 3">
            <a:extLst>
              <a:ext uri="{FF2B5EF4-FFF2-40B4-BE49-F238E27FC236}">
                <a16:creationId xmlns:a16="http://schemas.microsoft.com/office/drawing/2014/main" id="{D29991AC-750C-E849-A0A9-9ACED5545360}"/>
              </a:ext>
            </a:extLst>
          </p:cNvPr>
          <p:cNvSpPr>
            <a:spLocks noGrp="1"/>
          </p:cNvSpPr>
          <p:nvPr>
            <p:ph type="sldNum" sz="quarter" idx="11"/>
          </p:nvPr>
        </p:nvSpPr>
        <p:spPr bwMode="auto">
          <a:xfrm>
            <a:off x="14478000" y="6477000"/>
            <a:ext cx="330200" cy="2476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algn="ctr" rtl="0" eaLnBrk="1" fontAlgn="base" hangingPunct="1">
              <a:spcBef>
                <a:spcPct val="0"/>
              </a:spcBef>
              <a:spcAft>
                <a:spcPct val="0"/>
              </a:spcAft>
              <a:defRPr sz="8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fld id="{DD8FDF0E-2772-4D89-9F72-F3CB15D8B8AB}" type="slidenum">
              <a:rPr lang="en-US" smtClean="0"/>
              <a:pPr/>
              <a:t>98</a:t>
            </a:fld>
            <a:endParaRPr lang="en-US" dirty="0"/>
          </a:p>
        </p:txBody>
      </p:sp>
      <p:sp>
        <p:nvSpPr>
          <p:cNvPr id="5" name="Footer Placeholder 4">
            <a:extLst>
              <a:ext uri="{FF2B5EF4-FFF2-40B4-BE49-F238E27FC236}">
                <a16:creationId xmlns:a16="http://schemas.microsoft.com/office/drawing/2014/main" id="{EE8F2B8F-36A4-6646-A147-522DEDEDE4A1}"/>
              </a:ext>
            </a:extLst>
          </p:cNvPr>
          <p:cNvSpPr>
            <a:spLocks noGrp="1"/>
          </p:cNvSpPr>
          <p:nvPr>
            <p:ph type="ftr" sz="quarter" idx="3"/>
          </p:nvPr>
        </p:nvSpPr>
        <p:spPr>
          <a:xfrm>
            <a:off x="2800206" y="6477000"/>
            <a:ext cx="6496195" cy="237150"/>
          </a:xfrm>
          <a:prstGeom prst="rect">
            <a:avLst/>
          </a:prstGeom>
        </p:spPr>
        <p:txBody>
          <a:bodyPr anchor="b">
            <a:noAutofit/>
          </a:bodyPr>
          <a:lstStyle>
            <a:defPPr>
              <a:defRPr lang="en-US"/>
            </a:defPPr>
            <a:lvl1pPr algn="l" rtl="0" eaLnBrk="0" fontAlgn="base" hangingPunct="0">
              <a:spcBef>
                <a:spcPct val="0"/>
              </a:spcBef>
              <a:spcAft>
                <a:spcPct val="0"/>
              </a:spcAft>
              <a:defRPr sz="700" kern="1200">
                <a:solidFill>
                  <a:srgbClr val="747679"/>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kern="0"/>
              <a:t>® Health Level Seven and HL7 are registered trademarks of Health Level Seven International, registered with the United States Patent and Trademark Office.</a:t>
            </a:r>
            <a:endParaRPr lang="en-US" kern="0" dirty="0"/>
          </a:p>
        </p:txBody>
      </p:sp>
    </p:spTree>
    <p:extLst>
      <p:ext uri="{BB962C8B-B14F-4D97-AF65-F5344CB8AC3E}">
        <p14:creationId xmlns:p14="http://schemas.microsoft.com/office/powerpoint/2010/main" val="58649644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C6F7C-0398-3045-9B23-680AC149C93F}"/>
              </a:ext>
            </a:extLst>
          </p:cNvPr>
          <p:cNvSpPr>
            <a:spLocks noGrp="1"/>
          </p:cNvSpPr>
          <p:nvPr>
            <p:ph type="title"/>
          </p:nvPr>
        </p:nvSpPr>
        <p:spPr/>
        <p:txBody>
          <a:bodyPr/>
          <a:lstStyle/>
          <a:p>
            <a:r>
              <a:rPr lang="en-US" dirty="0"/>
              <a:t>Checklist</a:t>
            </a:r>
          </a:p>
        </p:txBody>
      </p:sp>
      <p:pic>
        <p:nvPicPr>
          <p:cNvPr id="7" name="Content Placeholder 6">
            <a:extLst>
              <a:ext uri="{FF2B5EF4-FFF2-40B4-BE49-F238E27FC236}">
                <a16:creationId xmlns:a16="http://schemas.microsoft.com/office/drawing/2014/main" id="{D3517C4E-BCAA-2D4C-97A6-D67ABD56EC7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905001" y="1701272"/>
            <a:ext cx="5230078" cy="4392024"/>
          </a:xfrm>
        </p:spPr>
      </p:pic>
      <p:sp>
        <p:nvSpPr>
          <p:cNvPr id="4" name="Content Placeholder 3">
            <a:extLst>
              <a:ext uri="{FF2B5EF4-FFF2-40B4-BE49-F238E27FC236}">
                <a16:creationId xmlns:a16="http://schemas.microsoft.com/office/drawing/2014/main" id="{0D43E7F1-C26B-3B4F-B952-BA6673755676}"/>
              </a:ext>
            </a:extLst>
          </p:cNvPr>
          <p:cNvSpPr>
            <a:spLocks noGrp="1"/>
          </p:cNvSpPr>
          <p:nvPr>
            <p:ph sz="half" idx="2"/>
          </p:nvPr>
        </p:nvSpPr>
        <p:spPr>
          <a:xfrm>
            <a:off x="7135079" y="1680436"/>
            <a:ext cx="3353409" cy="4680520"/>
          </a:xfrm>
        </p:spPr>
        <p:txBody>
          <a:bodyPr/>
          <a:lstStyle/>
          <a:p>
            <a:r>
              <a:rPr lang="en-US" dirty="0"/>
              <a:t>Some of the content for the checklist were specified in the IG proposal</a:t>
            </a:r>
          </a:p>
          <a:p>
            <a:endParaRPr lang="en-US" dirty="0"/>
          </a:p>
        </p:txBody>
      </p:sp>
      <p:sp>
        <p:nvSpPr>
          <p:cNvPr id="5" name="Slide Number Placeholder 4">
            <a:extLst>
              <a:ext uri="{FF2B5EF4-FFF2-40B4-BE49-F238E27FC236}">
                <a16:creationId xmlns:a16="http://schemas.microsoft.com/office/drawing/2014/main" id="{80271CF7-3002-7346-AD96-E1F08EFD8984}"/>
              </a:ext>
            </a:extLst>
          </p:cNvPr>
          <p:cNvSpPr>
            <a:spLocks noGrp="1"/>
          </p:cNvSpPr>
          <p:nvPr>
            <p:ph type="sldNum" sz="quarter" idx="4"/>
          </p:nvPr>
        </p:nvSpPr>
        <p:spPr/>
        <p:txBody>
          <a:bodyPr/>
          <a:lstStyle/>
          <a:p>
            <a:fld id="{5CC3E5C4-3E2B-40F1-9F2B-C46CEB0C88DF}" type="slidenum">
              <a:rPr lang="en-CA" smtClean="0"/>
              <a:pPr/>
              <a:t>99</a:t>
            </a:fld>
            <a:endParaRPr lang="en-CA" dirty="0"/>
          </a:p>
        </p:txBody>
      </p:sp>
    </p:spTree>
    <p:extLst>
      <p:ext uri="{BB962C8B-B14F-4D97-AF65-F5344CB8AC3E}">
        <p14:creationId xmlns:p14="http://schemas.microsoft.com/office/powerpoint/2010/main" val="1287996878"/>
      </p:ext>
    </p:extLst>
  </p:cSld>
  <p:clrMapOvr>
    <a:masterClrMapping/>
  </p:clrMapOvr>
</p:sld>
</file>

<file path=ppt/theme/theme1.xml><?xml version="1.0" encoding="utf-8"?>
<a:theme xmlns:a="http://schemas.openxmlformats.org/drawingml/2006/main" name="Refined">
  <a:themeElements>
    <a:clrScheme name="Refined 6">
      <a:dk1>
        <a:srgbClr val="000000"/>
      </a:dk1>
      <a:lt1>
        <a:srgbClr val="FFFFFF"/>
      </a:lt1>
      <a:dk2>
        <a:srgbClr val="000000"/>
      </a:dk2>
      <a:lt2>
        <a:srgbClr val="C0C0C0"/>
      </a:lt2>
      <a:accent1>
        <a:srgbClr val="CC3300"/>
      </a:accent1>
      <a:accent2>
        <a:srgbClr val="666699"/>
      </a:accent2>
      <a:accent3>
        <a:srgbClr val="FFFFFF"/>
      </a:accent3>
      <a:accent4>
        <a:srgbClr val="000000"/>
      </a:accent4>
      <a:accent5>
        <a:srgbClr val="E2ADAA"/>
      </a:accent5>
      <a:accent6>
        <a:srgbClr val="5C5C8A"/>
      </a:accent6>
      <a:hlink>
        <a:srgbClr val="999900"/>
      </a:hlink>
      <a:folHlink>
        <a:srgbClr val="4D4D4D"/>
      </a:folHlink>
    </a:clrScheme>
    <a:fontScheme name="Refined">
      <a:majorFont>
        <a:latin typeface="Verdana"/>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Refined 1">
        <a:dk1>
          <a:srgbClr val="666633"/>
        </a:dk1>
        <a:lt1>
          <a:srgbClr val="FFFFFF"/>
        </a:lt1>
        <a:dk2>
          <a:srgbClr val="000000"/>
        </a:dk2>
        <a:lt2>
          <a:srgbClr val="FFFFFF"/>
        </a:lt2>
        <a:accent1>
          <a:srgbClr val="666699"/>
        </a:accent1>
        <a:accent2>
          <a:srgbClr val="990000"/>
        </a:accent2>
        <a:accent3>
          <a:srgbClr val="AAAAAA"/>
        </a:accent3>
        <a:accent4>
          <a:srgbClr val="DADADA"/>
        </a:accent4>
        <a:accent5>
          <a:srgbClr val="B8B8CA"/>
        </a:accent5>
        <a:accent6>
          <a:srgbClr val="8A0000"/>
        </a:accent6>
        <a:hlink>
          <a:srgbClr val="999900"/>
        </a:hlink>
        <a:folHlink>
          <a:srgbClr val="FFFFFF"/>
        </a:folHlink>
      </a:clrScheme>
      <a:clrMap bg1="dk2" tx1="lt1" bg2="dk1" tx2="lt2" accent1="accent1" accent2="accent2" accent3="accent3" accent4="accent4" accent5="accent5" accent6="accent6" hlink="hlink" folHlink="folHlink"/>
    </a:extraClrScheme>
    <a:extraClrScheme>
      <a:clrScheme name="Refined 2">
        <a:dk1>
          <a:srgbClr val="4D4D4D"/>
        </a:dk1>
        <a:lt1>
          <a:srgbClr val="FFFFFF"/>
        </a:lt1>
        <a:dk2>
          <a:srgbClr val="4A1102"/>
        </a:dk2>
        <a:lt2>
          <a:srgbClr val="FFFFFF"/>
        </a:lt2>
        <a:accent1>
          <a:srgbClr val="CC3300"/>
        </a:accent1>
        <a:accent2>
          <a:srgbClr val="666699"/>
        </a:accent2>
        <a:accent3>
          <a:srgbClr val="B1AAAA"/>
        </a:accent3>
        <a:accent4>
          <a:srgbClr val="DADADA"/>
        </a:accent4>
        <a:accent5>
          <a:srgbClr val="E2ADAA"/>
        </a:accent5>
        <a:accent6>
          <a:srgbClr val="5C5C8A"/>
        </a:accent6>
        <a:hlink>
          <a:srgbClr val="FF9900"/>
        </a:hlink>
        <a:folHlink>
          <a:srgbClr val="FFFFFF"/>
        </a:folHlink>
      </a:clrScheme>
      <a:clrMap bg1="dk2" tx1="lt1" bg2="dk1" tx2="lt2" accent1="accent1" accent2="accent2" accent3="accent3" accent4="accent4" accent5="accent5" accent6="accent6" hlink="hlink" folHlink="folHlink"/>
    </a:extraClrScheme>
    <a:extraClrScheme>
      <a:clrScheme name="Refined 3">
        <a:dk1>
          <a:srgbClr val="666699"/>
        </a:dk1>
        <a:lt1>
          <a:srgbClr val="FFFFFF"/>
        </a:lt1>
        <a:dk2>
          <a:srgbClr val="400040"/>
        </a:dk2>
        <a:lt2>
          <a:srgbClr val="FFFFFF"/>
        </a:lt2>
        <a:accent1>
          <a:srgbClr val="FFCC00"/>
        </a:accent1>
        <a:accent2>
          <a:srgbClr val="FF3300"/>
        </a:accent2>
        <a:accent3>
          <a:srgbClr val="AFAAAF"/>
        </a:accent3>
        <a:accent4>
          <a:srgbClr val="DADADA"/>
        </a:accent4>
        <a:accent5>
          <a:srgbClr val="FFE2AA"/>
        </a:accent5>
        <a:accent6>
          <a:srgbClr val="E72D00"/>
        </a:accent6>
        <a:hlink>
          <a:srgbClr val="CC9900"/>
        </a:hlink>
        <a:folHlink>
          <a:srgbClr val="CC3300"/>
        </a:folHlink>
      </a:clrScheme>
      <a:clrMap bg1="dk2" tx1="lt1" bg2="dk1" tx2="lt2" accent1="accent1" accent2="accent2" accent3="accent3" accent4="accent4" accent5="accent5" accent6="accent6" hlink="hlink" folHlink="folHlink"/>
    </a:extraClrScheme>
    <a:extraClrScheme>
      <a:clrScheme name="Refined 4">
        <a:dk1>
          <a:srgbClr val="4D4D4D"/>
        </a:dk1>
        <a:lt1>
          <a:srgbClr val="FFFFFF"/>
        </a:lt1>
        <a:dk2>
          <a:srgbClr val="006699"/>
        </a:dk2>
        <a:lt2>
          <a:srgbClr val="CCECFF"/>
        </a:lt2>
        <a:accent1>
          <a:srgbClr val="339966"/>
        </a:accent1>
        <a:accent2>
          <a:srgbClr val="3366FF"/>
        </a:accent2>
        <a:accent3>
          <a:srgbClr val="AAB8CA"/>
        </a:accent3>
        <a:accent4>
          <a:srgbClr val="DADADA"/>
        </a:accent4>
        <a:accent5>
          <a:srgbClr val="ADCAB8"/>
        </a:accent5>
        <a:accent6>
          <a:srgbClr val="2D5CE7"/>
        </a:accent6>
        <a:hlink>
          <a:srgbClr val="33CCFF"/>
        </a:hlink>
        <a:folHlink>
          <a:srgbClr val="FFFFFF"/>
        </a:folHlink>
      </a:clrScheme>
      <a:clrMap bg1="dk2" tx1="lt1" bg2="dk1" tx2="lt2" accent1="accent1" accent2="accent2" accent3="accent3" accent4="accent4" accent5="accent5" accent6="accent6" hlink="hlink" folHlink="folHlink"/>
    </a:extraClrScheme>
    <a:extraClrScheme>
      <a:clrScheme name="Refined 5">
        <a:dk1>
          <a:srgbClr val="000000"/>
        </a:dk1>
        <a:lt1>
          <a:srgbClr val="FFFFFF"/>
        </a:lt1>
        <a:dk2>
          <a:srgbClr val="CC0000"/>
        </a:dk2>
        <a:lt2>
          <a:srgbClr val="666699"/>
        </a:lt2>
        <a:accent1>
          <a:srgbClr val="FF6600"/>
        </a:accent1>
        <a:accent2>
          <a:srgbClr val="FF9933"/>
        </a:accent2>
        <a:accent3>
          <a:srgbClr val="FFFFFF"/>
        </a:accent3>
        <a:accent4>
          <a:srgbClr val="000000"/>
        </a:accent4>
        <a:accent5>
          <a:srgbClr val="FFB8AA"/>
        </a:accent5>
        <a:accent6>
          <a:srgbClr val="E78A2D"/>
        </a:accent6>
        <a:hlink>
          <a:srgbClr val="FFCC00"/>
        </a:hlink>
        <a:folHlink>
          <a:srgbClr val="333399"/>
        </a:folHlink>
      </a:clrScheme>
      <a:clrMap bg1="lt1" tx1="dk1" bg2="lt2" tx2="dk2" accent1="accent1" accent2="accent2" accent3="accent3" accent4="accent4" accent5="accent5" accent6="accent6" hlink="hlink" folHlink="folHlink"/>
    </a:extraClrScheme>
    <a:extraClrScheme>
      <a:clrScheme name="Refined 6">
        <a:dk1>
          <a:srgbClr val="000000"/>
        </a:dk1>
        <a:lt1>
          <a:srgbClr val="FFFFFF"/>
        </a:lt1>
        <a:dk2>
          <a:srgbClr val="000000"/>
        </a:dk2>
        <a:lt2>
          <a:srgbClr val="C0C0C0"/>
        </a:lt2>
        <a:accent1>
          <a:srgbClr val="CC3300"/>
        </a:accent1>
        <a:accent2>
          <a:srgbClr val="666699"/>
        </a:accent2>
        <a:accent3>
          <a:srgbClr val="FFFFFF"/>
        </a:accent3>
        <a:accent4>
          <a:srgbClr val="000000"/>
        </a:accent4>
        <a:accent5>
          <a:srgbClr val="E2ADAA"/>
        </a:accent5>
        <a:accent6>
          <a:srgbClr val="5C5C8A"/>
        </a:accent6>
        <a:hlink>
          <a:srgbClr val="999900"/>
        </a:hlink>
        <a:folHlink>
          <a:srgbClr val="4D4D4D"/>
        </a:folHlink>
      </a:clrScheme>
      <a:clrMap bg1="lt1" tx1="dk1" bg2="lt2" tx2="dk2" accent1="accent1" accent2="accent2" accent3="accent3" accent4="accent4" accent5="accent5" accent6="accent6" hlink="hlink" folHlink="folHlink"/>
    </a:extraClrScheme>
    <a:extraClrScheme>
      <a:clrScheme name="Refined 7">
        <a:dk1>
          <a:srgbClr val="000000"/>
        </a:dk1>
        <a:lt1>
          <a:srgbClr val="FFFFFF"/>
        </a:lt1>
        <a:dk2>
          <a:srgbClr val="000066"/>
        </a:dk2>
        <a:lt2>
          <a:srgbClr val="333399"/>
        </a:lt2>
        <a:accent1>
          <a:srgbClr val="3399FF"/>
        </a:accent1>
        <a:accent2>
          <a:srgbClr val="9999FF"/>
        </a:accent2>
        <a:accent3>
          <a:srgbClr val="FFFFFF"/>
        </a:accent3>
        <a:accent4>
          <a:srgbClr val="000000"/>
        </a:accent4>
        <a:accent5>
          <a:srgbClr val="ADCAFF"/>
        </a:accent5>
        <a:accent6>
          <a:srgbClr val="8A8AE7"/>
        </a:accent6>
        <a:hlink>
          <a:srgbClr val="00CCFF"/>
        </a:hlink>
        <a:folHlink>
          <a:srgbClr val="5F5F5F"/>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FHIR Template</Template>
  <TotalTime>1432</TotalTime>
  <Words>9208</Words>
  <Application>Microsoft Office PowerPoint</Application>
  <PresentationFormat>Widescreen</PresentationFormat>
  <Paragraphs>1049</Paragraphs>
  <Slides>151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151</vt:i4>
      </vt:variant>
    </vt:vector>
  </HeadingPairs>
  <TitlesOfParts>
    <vt:vector size="158" baseType="lpstr">
      <vt:lpstr>Arial</vt:lpstr>
      <vt:lpstr>Calibri</vt:lpstr>
      <vt:lpstr>Monaco</vt:lpstr>
      <vt:lpstr>Times New Roman</vt:lpstr>
      <vt:lpstr>Verdana</vt:lpstr>
      <vt:lpstr>Wingdings</vt:lpstr>
      <vt:lpstr>Refined</vt:lpstr>
      <vt:lpstr>FHIR Implementation Guide Creation Training</vt:lpstr>
      <vt:lpstr>Your FHIR IG Tutorial Team</vt:lpstr>
      <vt:lpstr>Your FHIR IG Tutorial Team</vt:lpstr>
      <vt:lpstr>Agenda</vt:lpstr>
      <vt:lpstr>Agenda</vt:lpstr>
      <vt:lpstr>What is a FHIR Implementation Guide?</vt:lpstr>
      <vt:lpstr>What is a FHIR Implementation Guide</vt:lpstr>
      <vt:lpstr>Fhir Profiling</vt:lpstr>
      <vt:lpstr>Questions?</vt:lpstr>
      <vt:lpstr>Trifolia</vt:lpstr>
      <vt:lpstr>Trifolia-on-FHR: Overview of Tool</vt:lpstr>
      <vt:lpstr>Trifolia-on-FHIR: Main Functions</vt:lpstr>
      <vt:lpstr>Browse Implementation Guides</vt:lpstr>
      <vt:lpstr>Creating an Implementation Guide</vt:lpstr>
      <vt:lpstr>Creating an Implementation Guide</vt:lpstr>
      <vt:lpstr>Adding IG Resources</vt:lpstr>
      <vt:lpstr>Additional Actions</vt:lpstr>
      <vt:lpstr>Publish IG</vt:lpstr>
      <vt:lpstr>Forge</vt:lpstr>
      <vt:lpstr>Using Forge </vt:lpstr>
      <vt:lpstr>Using Forge</vt:lpstr>
      <vt:lpstr>Using Forge</vt:lpstr>
      <vt:lpstr>Spreadsheets</vt:lpstr>
      <vt:lpstr>XML Editing</vt:lpstr>
      <vt:lpstr>FHIR IG XML Authoring</vt:lpstr>
      <vt:lpstr>FHIR IG – XML Authoring</vt:lpstr>
      <vt:lpstr>XML Authoring – ig.ini</vt:lpstr>
      <vt:lpstr>XML Authoring – ig.xml </vt:lpstr>
      <vt:lpstr>Exercise: ig.xml Review</vt:lpstr>
      <vt:lpstr>XML Authoring - profiles</vt:lpstr>
      <vt:lpstr>Exercise: Profile Review</vt:lpstr>
      <vt:lpstr>Exercise: Add A Profile And Publish</vt:lpstr>
      <vt:lpstr>XML Authoring – Page Content</vt:lpstr>
      <vt:lpstr>Profile Building – Hands On</vt:lpstr>
      <vt:lpstr>Profiling Purpose</vt:lpstr>
      <vt:lpstr>Profile</vt:lpstr>
      <vt:lpstr>Profile Snapshot &amp; Differential</vt:lpstr>
      <vt:lpstr>Profiling Steps</vt:lpstr>
      <vt:lpstr>Types of Constraints </vt:lpstr>
      <vt:lpstr>Change Cardinality</vt:lpstr>
      <vt:lpstr>Cardinality</vt:lpstr>
      <vt:lpstr>Terminology Binding</vt:lpstr>
      <vt:lpstr>Terminology - Fixed</vt:lpstr>
      <vt:lpstr>ValueSet binding strength</vt:lpstr>
      <vt:lpstr>Terminology – Value Sets</vt:lpstr>
      <vt:lpstr>Slicing</vt:lpstr>
      <vt:lpstr>Slicing - Discriminator</vt:lpstr>
      <vt:lpstr>Slicing</vt:lpstr>
      <vt:lpstr>Must Support</vt:lpstr>
      <vt:lpstr>StructureDefinition Resource</vt:lpstr>
      <vt:lpstr>StructureDefinition UML Diagram</vt:lpstr>
      <vt:lpstr>Important StructureDefinition Fields</vt:lpstr>
      <vt:lpstr>StructureDefinition.element</vt:lpstr>
      <vt:lpstr>StructureDefinition.element</vt:lpstr>
      <vt:lpstr>US Core Patient</vt:lpstr>
      <vt:lpstr>Extensions</vt:lpstr>
      <vt:lpstr>Extension Structure</vt:lpstr>
      <vt:lpstr>Simple Extension Example</vt:lpstr>
      <vt:lpstr>Exercise: Creating Extensions</vt:lpstr>
      <vt:lpstr>Extensions Cont’d</vt:lpstr>
      <vt:lpstr>Exercise: Adding Extensions in Profiles</vt:lpstr>
      <vt:lpstr>Capability Statements</vt:lpstr>
      <vt:lpstr>Example: IG Capability Statements</vt:lpstr>
      <vt:lpstr>Exercise: IG Capability Statements</vt:lpstr>
      <vt:lpstr>What is a CodeSystem</vt:lpstr>
      <vt:lpstr>Review CodeSystem Example</vt:lpstr>
      <vt:lpstr>Exercise: Code Systems </vt:lpstr>
      <vt:lpstr>Value Sets</vt:lpstr>
      <vt:lpstr>Example Value Set</vt:lpstr>
      <vt:lpstr>Exercise: Value Sets</vt:lpstr>
      <vt:lpstr>Adding Narratives for Profiles and Extensions</vt:lpstr>
      <vt:lpstr>Exercise: Narratives </vt:lpstr>
      <vt:lpstr>Exercise: Embedding Images in IGs  and Narratives</vt:lpstr>
      <vt:lpstr>Images Exercise</vt:lpstr>
      <vt:lpstr>Examples: Adding Examples</vt:lpstr>
      <vt:lpstr>Examples - Exercise </vt:lpstr>
      <vt:lpstr>Validator  </vt:lpstr>
      <vt:lpstr>Validator Cont’d  </vt:lpstr>
      <vt:lpstr>FHIR Implementation Guide Creation Training</vt:lpstr>
      <vt:lpstr>Questions?</vt:lpstr>
      <vt:lpstr>FHIR Publishing Process</vt:lpstr>
      <vt:lpstr>Topics</vt:lpstr>
      <vt:lpstr>HL7 Processes</vt:lpstr>
      <vt:lpstr>Confluence Pages and Checklist</vt:lpstr>
      <vt:lpstr>FHIR IG Process Flow</vt:lpstr>
      <vt:lpstr>Calendars</vt:lpstr>
      <vt:lpstr>Process Steps</vt:lpstr>
      <vt:lpstr>FHIR Specific Steps</vt:lpstr>
      <vt:lpstr>Appeal Deadlines</vt:lpstr>
      <vt:lpstr>Project Scope Statements (PSS)</vt:lpstr>
      <vt:lpstr>PSS</vt:lpstr>
      <vt:lpstr>PSS – Key Requirements and Approvals</vt:lpstr>
      <vt:lpstr>Implementation Guide (IG) Proposal</vt:lpstr>
      <vt:lpstr>Notice of Intent to Ballot (NIB)</vt:lpstr>
      <vt:lpstr>NIB – Key Requirements and Approvals</vt:lpstr>
      <vt:lpstr>Ballot/Publication Readiness Checklist</vt:lpstr>
      <vt:lpstr>Ballot/Publication Readiness Checklist</vt:lpstr>
      <vt:lpstr>Ballot/Publication Readiness Checklist</vt:lpstr>
      <vt:lpstr>Checklist</vt:lpstr>
      <vt:lpstr>Common Issues with FHIR IGs</vt:lpstr>
      <vt:lpstr>Common Issues with FHIR IGs</vt:lpstr>
      <vt:lpstr>Monitoring during Ballot Cycle</vt:lpstr>
      <vt:lpstr>Using Zulip</vt:lpstr>
      <vt:lpstr>Using Calls</vt:lpstr>
      <vt:lpstr>Community Building</vt:lpstr>
      <vt:lpstr>Building Community</vt:lpstr>
      <vt:lpstr>Building a community</vt:lpstr>
      <vt:lpstr>Zulip – chat.fhir.org</vt:lpstr>
      <vt:lpstr>Working with HL7 Work Groups</vt:lpstr>
      <vt:lpstr>The Author’s Role</vt:lpstr>
      <vt:lpstr>Getting to Yes, or No</vt:lpstr>
      <vt:lpstr>It’s All About Time</vt:lpstr>
      <vt:lpstr>It’s All About Time</vt:lpstr>
      <vt:lpstr>Use of Connectathons</vt:lpstr>
      <vt:lpstr>Comment Ballots</vt:lpstr>
      <vt:lpstr>Comment Ballots</vt:lpstr>
      <vt:lpstr>Comment Resolution</vt:lpstr>
      <vt:lpstr>Source Control</vt:lpstr>
      <vt:lpstr>Version Management</vt:lpstr>
      <vt:lpstr>Version Management</vt:lpstr>
      <vt:lpstr>The FHIR Maturity Model (FMM)</vt:lpstr>
      <vt:lpstr>The FHIR Maturity Model (FMM)</vt:lpstr>
      <vt:lpstr>GitHub</vt:lpstr>
      <vt:lpstr>GitHub Issues</vt:lpstr>
      <vt:lpstr>Setting Up the CI Build Process</vt:lpstr>
      <vt:lpstr>Adding the Webhook</vt:lpstr>
      <vt:lpstr>Vocabulary</vt:lpstr>
      <vt:lpstr>Internal vs. External Code Systems</vt:lpstr>
      <vt:lpstr>A reminder!</vt:lpstr>
      <vt:lpstr>Using SNOMED CT with FHIR</vt:lpstr>
      <vt:lpstr>Subsumption</vt:lpstr>
      <vt:lpstr>By Reference Set</vt:lpstr>
      <vt:lpstr>Using SNOMED CT with FHIR</vt:lpstr>
      <vt:lpstr>SNOMED URIs</vt:lpstr>
      <vt:lpstr>Using LOINC with FHIR</vt:lpstr>
      <vt:lpstr>LOINC Codes</vt:lpstr>
      <vt:lpstr>LOINC use in Questionnaires</vt:lpstr>
      <vt:lpstr>LOINC Properties</vt:lpstr>
      <vt:lpstr>LOINC Filters</vt:lpstr>
      <vt:lpstr>Respecting IP</vt:lpstr>
      <vt:lpstr>HL7 Terminology Authority</vt:lpstr>
      <vt:lpstr>HL7 Terminology Authority  New Code Systems</vt:lpstr>
      <vt:lpstr>What’s a CodeSystem</vt:lpstr>
      <vt:lpstr>What’s a CodeSystem</vt:lpstr>
      <vt:lpstr>Code system definition example</vt:lpstr>
      <vt:lpstr>Selecting ValueSet Concepts</vt:lpstr>
      <vt:lpstr>ValueSet Concept Examples</vt:lpstr>
      <vt:lpstr>ValueSet Concept Examples</vt:lpstr>
      <vt:lpstr>Creating your own ValueSet</vt:lpstr>
      <vt:lpstr>Exercise:</vt:lpstr>
      <vt:lpstr>FHIR IG Quality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FHIR Implementation Guides</dc:title>
  <dc:creator>Dave</dc:creator>
  <cp:lastModifiedBy>David Pyke</cp:lastModifiedBy>
  <cp:revision>73</cp:revision>
  <dcterms:created xsi:type="dcterms:W3CDTF">2019-08-12T18:10:07Z</dcterms:created>
  <dcterms:modified xsi:type="dcterms:W3CDTF">2019-09-12T18:34:41Z</dcterms:modified>
</cp:coreProperties>
</file>

<file path=docProps/thumbnail.jpeg>
</file>